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5"/>
  </p:notesMasterIdLst>
  <p:sldIdLst>
    <p:sldId id="256" r:id="rId2"/>
    <p:sldId id="264" r:id="rId3"/>
    <p:sldId id="277" r:id="rId4"/>
    <p:sldId id="258" r:id="rId5"/>
    <p:sldId id="259" r:id="rId6"/>
    <p:sldId id="282" r:id="rId7"/>
    <p:sldId id="294" r:id="rId8"/>
    <p:sldId id="283" r:id="rId9"/>
    <p:sldId id="295" r:id="rId10"/>
    <p:sldId id="284" r:id="rId11"/>
    <p:sldId id="296" r:id="rId12"/>
    <p:sldId id="297" r:id="rId13"/>
    <p:sldId id="281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Style moyen 1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095" autoAdjust="0"/>
  </p:normalViewPr>
  <p:slideViewPr>
    <p:cSldViewPr>
      <p:cViewPr varScale="1">
        <p:scale>
          <a:sx n="68" d="100"/>
          <a:sy n="68" d="100"/>
        </p:scale>
        <p:origin x="1882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C1E239-88D6-4D77-9E5C-93BC97789488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03A3EC-39AA-4B33-B25A-EBC848ABDD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0039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Definition</a:t>
            </a:r>
            <a:r>
              <a:rPr lang="fr-FR" baseline="0" dirty="0"/>
              <a:t> of </a:t>
            </a:r>
            <a:r>
              <a:rPr lang="fr-FR" baseline="0" dirty="0" err="1"/>
              <a:t>Speaking</a:t>
            </a:r>
            <a:r>
              <a:rPr lang="fr-FR" baseline="0" dirty="0"/>
              <a:t>: It </a:t>
            </a:r>
            <a:r>
              <a:rPr lang="fr-FR" baseline="0" dirty="0" err="1"/>
              <a:t>is</a:t>
            </a:r>
            <a:r>
              <a:rPr lang="fr-FR" baseline="0" dirty="0"/>
              <a:t> one of the four macro </a:t>
            </a:r>
            <a:r>
              <a:rPr lang="fr-FR" baseline="0" dirty="0" err="1"/>
              <a:t>skills</a:t>
            </a:r>
            <a:r>
              <a:rPr lang="fr-FR" baseline="0" dirty="0"/>
              <a:t>. It </a:t>
            </a:r>
            <a:r>
              <a:rPr lang="fr-FR" baseline="0" dirty="0" err="1"/>
              <a:t>is</a:t>
            </a:r>
            <a:r>
              <a:rPr lang="fr-FR" baseline="0" dirty="0"/>
              <a:t> a productive </a:t>
            </a:r>
            <a:r>
              <a:rPr lang="fr-FR" baseline="0" dirty="0" err="1"/>
              <a:t>skills</a:t>
            </a:r>
            <a:r>
              <a:rPr lang="fr-FR" baseline="0" dirty="0"/>
              <a:t> to the </a:t>
            </a:r>
            <a:r>
              <a:rPr lang="fr-FR" baseline="0" dirty="0" err="1"/>
              <a:t>same</a:t>
            </a:r>
            <a:r>
              <a:rPr lang="fr-FR" baseline="0" dirty="0"/>
              <a:t> </a:t>
            </a:r>
            <a:r>
              <a:rPr lang="fr-FR" baseline="0" dirty="0" err="1"/>
              <a:t>extent</a:t>
            </a:r>
            <a:r>
              <a:rPr lang="fr-FR" baseline="0" dirty="0"/>
              <a:t> as </a:t>
            </a:r>
            <a:r>
              <a:rPr lang="fr-FR" baseline="0" dirty="0" err="1"/>
              <a:t>Writing</a:t>
            </a:r>
            <a:r>
              <a:rPr lang="fr-FR" baseline="0" dirty="0"/>
              <a:t>.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3A3EC-39AA-4B33-B25A-EBC848ABDDA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9743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0" dirty="0" err="1"/>
              <a:t>Work</a:t>
            </a:r>
            <a:r>
              <a:rPr lang="fr-FR" b="0" dirty="0"/>
              <a:t> in groups of four to </a:t>
            </a:r>
            <a:r>
              <a:rPr lang="fr-FR" b="0" dirty="0" err="1"/>
              <a:t>answer</a:t>
            </a:r>
            <a:r>
              <a:rPr lang="fr-FR" b="0" dirty="0"/>
              <a:t> the </a:t>
            </a:r>
            <a:r>
              <a:rPr lang="fr-FR" b="0" dirty="0" err="1"/>
              <a:t>following</a:t>
            </a:r>
            <a:r>
              <a:rPr lang="fr-FR" b="0" dirty="0"/>
              <a:t> questions</a:t>
            </a:r>
          </a:p>
          <a:p>
            <a:r>
              <a:rPr lang="fr-FR" b="0" dirty="0" err="1"/>
              <a:t>Draw</a:t>
            </a:r>
            <a:r>
              <a:rPr lang="fr-FR" b="0" dirty="0"/>
              <a:t> </a:t>
            </a:r>
            <a:r>
              <a:rPr lang="fr-FR" b="0" dirty="0" err="1"/>
              <a:t>two</a:t>
            </a:r>
            <a:r>
              <a:rPr lang="fr-FR" b="0" dirty="0"/>
              <a:t> </a:t>
            </a:r>
            <a:r>
              <a:rPr lang="fr-FR" b="0" dirty="0" err="1"/>
              <a:t>columns</a:t>
            </a:r>
            <a:r>
              <a:rPr lang="fr-FR" b="0" dirty="0"/>
              <a:t>; </a:t>
            </a:r>
            <a:r>
              <a:rPr lang="fr-FR" b="0" dirty="0" err="1"/>
              <a:t>write</a:t>
            </a:r>
            <a:r>
              <a:rPr lang="fr-FR" b="0" dirty="0"/>
              <a:t> </a:t>
            </a:r>
            <a:r>
              <a:rPr lang="fr-FR" b="0" dirty="0" err="1"/>
              <a:t>students</a:t>
            </a:r>
            <a:r>
              <a:rPr lang="fr-FR" b="0" dirty="0"/>
              <a:t>’</a:t>
            </a:r>
            <a:r>
              <a:rPr lang="fr-FR" b="0" baseline="0" dirty="0"/>
              <a:t> </a:t>
            </a:r>
            <a:r>
              <a:rPr lang="fr-FR" b="0" baseline="0" dirty="0" err="1"/>
              <a:t>concerns</a:t>
            </a:r>
            <a:r>
              <a:rPr lang="fr-FR" b="0" baseline="0" dirty="0"/>
              <a:t> in one and </a:t>
            </a:r>
            <a:r>
              <a:rPr lang="fr-FR" b="0" baseline="0" dirty="0" err="1"/>
              <a:t>teachers</a:t>
            </a:r>
            <a:r>
              <a:rPr lang="fr-FR" b="0" baseline="0" dirty="0"/>
              <a:t>’ </a:t>
            </a:r>
            <a:r>
              <a:rPr lang="fr-FR" b="0" baseline="0" dirty="0" err="1"/>
              <a:t>concerns</a:t>
            </a:r>
            <a:r>
              <a:rPr lang="fr-FR" b="0" baseline="0" dirty="0"/>
              <a:t> in the </a:t>
            </a:r>
            <a:r>
              <a:rPr lang="fr-FR" b="0" baseline="0" dirty="0" err="1"/>
              <a:t>other</a:t>
            </a:r>
            <a:endParaRPr lang="fr-FR" b="0" baseline="0" dirty="0"/>
          </a:p>
          <a:p>
            <a:endParaRPr lang="fr-FR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3A3EC-39AA-4B33-B25A-EBC848ABDDA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8856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3A3EC-39AA-4B33-B25A-EBC848ABDDA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04807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aseline="0" dirty="0"/>
              <a:t>1- </a:t>
            </a:r>
            <a:r>
              <a:rPr lang="fr-FR" baseline="0" dirty="0" err="1"/>
              <a:t>create</a:t>
            </a:r>
            <a:r>
              <a:rPr lang="fr-FR" baseline="0" dirty="0"/>
              <a:t> </a:t>
            </a:r>
            <a:r>
              <a:rPr lang="fr-FR" baseline="0" dirty="0" err="1"/>
              <a:t>context</a:t>
            </a:r>
            <a:r>
              <a:rPr lang="fr-FR" baseline="0" dirty="0"/>
              <a:t>, </a:t>
            </a:r>
            <a:r>
              <a:rPr lang="fr-FR" baseline="0" dirty="0" err="1"/>
              <a:t>provide</a:t>
            </a:r>
            <a:r>
              <a:rPr lang="fr-FR" baseline="0" dirty="0"/>
              <a:t> </a:t>
            </a:r>
            <a:r>
              <a:rPr lang="fr-FR" baseline="0" dirty="0" err="1"/>
              <a:t>vocabulary</a:t>
            </a:r>
            <a:r>
              <a:rPr lang="fr-FR" baseline="0" dirty="0"/>
              <a:t>, show how to use </a:t>
            </a:r>
            <a:r>
              <a:rPr lang="fr-FR" baseline="0" dirty="0" err="1"/>
              <a:t>it</a:t>
            </a:r>
            <a:r>
              <a:rPr lang="fr-FR" baseline="0" dirty="0"/>
              <a:t>,</a:t>
            </a:r>
          </a:p>
          <a:p>
            <a:r>
              <a:rPr lang="fr-FR" baseline="0" dirty="0"/>
              <a:t>2- </a:t>
            </a:r>
            <a:r>
              <a:rPr lang="fr-FR" baseline="0" dirty="0" err="1"/>
              <a:t>making</a:t>
            </a:r>
            <a:r>
              <a:rPr lang="fr-FR" baseline="0" dirty="0"/>
              <a:t> </a:t>
            </a:r>
            <a:r>
              <a:rPr lang="fr-FR" baseline="0" dirty="0" err="1"/>
              <a:t>it</a:t>
            </a:r>
            <a:r>
              <a:rPr lang="fr-FR" baseline="0" dirty="0"/>
              <a:t> communicative (putting the </a:t>
            </a:r>
            <a:r>
              <a:rPr lang="fr-FR" baseline="0" dirty="0" err="1"/>
              <a:t>student</a:t>
            </a:r>
            <a:r>
              <a:rPr lang="fr-FR" baseline="0" dirty="0"/>
              <a:t> </a:t>
            </a:r>
            <a:r>
              <a:rPr lang="fr-FR" baseline="0" dirty="0" err="1"/>
              <a:t>at</a:t>
            </a:r>
            <a:r>
              <a:rPr lang="fr-FR" baseline="0" dirty="0"/>
              <a:t> center of </a:t>
            </a:r>
            <a:r>
              <a:rPr lang="fr-FR" baseline="0" dirty="0" err="1"/>
              <a:t>his</a:t>
            </a:r>
            <a:r>
              <a:rPr lang="fr-FR" baseline="0" dirty="0"/>
              <a:t>/</a:t>
            </a:r>
            <a:r>
              <a:rPr lang="fr-FR" baseline="0" dirty="0" err="1"/>
              <a:t>her</a:t>
            </a:r>
            <a:r>
              <a:rPr lang="fr-FR" baseline="0" dirty="0"/>
              <a:t> </a:t>
            </a:r>
            <a:r>
              <a:rPr lang="fr-FR" baseline="0" dirty="0" err="1"/>
              <a:t>own</a:t>
            </a:r>
            <a:r>
              <a:rPr lang="fr-FR" baseline="0" dirty="0"/>
              <a:t> </a:t>
            </a:r>
            <a:r>
              <a:rPr lang="fr-FR" baseline="0" dirty="0" err="1"/>
              <a:t>learning</a:t>
            </a:r>
            <a:r>
              <a:rPr lang="fr-FR" baseline="0" dirty="0"/>
              <a:t>, </a:t>
            </a:r>
            <a:r>
              <a:rPr lang="fr-FR" baseline="0" dirty="0" err="1"/>
              <a:t>choosing</a:t>
            </a:r>
            <a:r>
              <a:rPr lang="fr-FR" baseline="0" dirty="0"/>
              <a:t> a </a:t>
            </a:r>
            <a:r>
              <a:rPr lang="fr-FR" baseline="0" dirty="0" err="1"/>
              <a:t>topic</a:t>
            </a:r>
            <a:r>
              <a:rPr lang="fr-FR" baseline="0" dirty="0"/>
              <a:t> </a:t>
            </a:r>
            <a:r>
              <a:rPr lang="fr-FR" baseline="0" dirty="0" err="1"/>
              <a:t>that</a:t>
            </a:r>
            <a:r>
              <a:rPr lang="fr-FR" baseline="0" dirty="0"/>
              <a:t> </a:t>
            </a:r>
            <a:r>
              <a:rPr lang="fr-FR" baseline="0" dirty="0" err="1"/>
              <a:t>is</a:t>
            </a:r>
            <a:r>
              <a:rPr lang="fr-FR" baseline="0" dirty="0"/>
              <a:t> relevant to </a:t>
            </a:r>
            <a:r>
              <a:rPr lang="fr-FR" baseline="0" dirty="0" err="1"/>
              <a:t>their</a:t>
            </a:r>
            <a:r>
              <a:rPr lang="fr-FR" baseline="0" dirty="0"/>
              <a:t> </a:t>
            </a:r>
            <a:r>
              <a:rPr lang="fr-FR" baseline="0" dirty="0" err="1"/>
              <a:t>lives</a:t>
            </a:r>
            <a:r>
              <a:rPr lang="fr-FR" baseline="0" dirty="0"/>
              <a:t> (ex: </a:t>
            </a:r>
            <a:r>
              <a:rPr lang="fr-FR" baseline="0" dirty="0" err="1"/>
              <a:t>your</a:t>
            </a:r>
            <a:r>
              <a:rPr lang="fr-FR" baseline="0" dirty="0"/>
              <a:t> </a:t>
            </a:r>
            <a:r>
              <a:rPr lang="fr-FR" baseline="0" dirty="0" err="1"/>
              <a:t>dream</a:t>
            </a:r>
            <a:r>
              <a:rPr lang="fr-FR" baseline="0" dirty="0"/>
              <a:t> job) </a:t>
            </a:r>
          </a:p>
          <a:p>
            <a:r>
              <a:rPr lang="fr-FR" baseline="0" dirty="0"/>
              <a:t>3- There has to </a:t>
            </a:r>
            <a:r>
              <a:rPr lang="fr-FR" baseline="0" dirty="0" err="1"/>
              <a:t>be</a:t>
            </a:r>
            <a:r>
              <a:rPr lang="fr-FR" baseline="0" dirty="0"/>
              <a:t> a </a:t>
            </a:r>
            <a:r>
              <a:rPr lang="fr-FR" baseline="0" dirty="0" err="1"/>
              <a:t>reason</a:t>
            </a:r>
            <a:r>
              <a:rPr lang="fr-FR" baseline="0" dirty="0"/>
              <a:t> </a:t>
            </a:r>
            <a:r>
              <a:rPr lang="fr-FR" baseline="0" dirty="0" err="1"/>
              <a:t>them</a:t>
            </a:r>
            <a:r>
              <a:rPr lang="fr-FR" baseline="0" dirty="0"/>
              <a:t> to </a:t>
            </a:r>
            <a:r>
              <a:rPr lang="fr-FR" baseline="0" dirty="0" err="1"/>
              <a:t>speak</a:t>
            </a:r>
            <a:r>
              <a:rPr lang="fr-FR" baseline="0" dirty="0"/>
              <a:t>. A </a:t>
            </a:r>
            <a:r>
              <a:rPr lang="fr-FR" baseline="0" dirty="0" err="1"/>
              <a:t>need</a:t>
            </a:r>
            <a:r>
              <a:rPr lang="fr-FR" baseline="0" dirty="0"/>
              <a:t> to know </a:t>
            </a:r>
            <a:r>
              <a:rPr lang="fr-FR" baseline="0" dirty="0" err="1"/>
              <a:t>something</a:t>
            </a:r>
            <a:r>
              <a:rPr lang="fr-FR" baseline="0" dirty="0"/>
              <a:t>. There </a:t>
            </a:r>
            <a:r>
              <a:rPr lang="fr-FR" baseline="0" dirty="0" err="1"/>
              <a:t>should</a:t>
            </a:r>
            <a:r>
              <a:rPr lang="fr-FR" baseline="0" dirty="0"/>
              <a:t> </a:t>
            </a:r>
            <a:r>
              <a:rPr lang="fr-FR" baseline="0" dirty="0" err="1"/>
              <a:t>be</a:t>
            </a:r>
            <a:r>
              <a:rPr lang="fr-FR" baseline="0" dirty="0"/>
              <a:t> an information gap</a:t>
            </a:r>
          </a:p>
          <a:p>
            <a:r>
              <a:rPr lang="fr-FR" baseline="0" dirty="0"/>
              <a:t>4- </a:t>
            </a:r>
            <a:r>
              <a:rPr lang="fr-FR" baseline="0" dirty="0" err="1"/>
              <a:t>Provide</a:t>
            </a:r>
            <a:r>
              <a:rPr lang="fr-FR" baseline="0" dirty="0"/>
              <a:t> feedback on the langage </a:t>
            </a:r>
            <a:r>
              <a:rPr lang="fr-FR" baseline="0" dirty="0" err="1"/>
              <a:t>used</a:t>
            </a:r>
            <a:r>
              <a:rPr lang="fr-FR" baseline="0" dirty="0"/>
              <a:t> and on the content (the </a:t>
            </a:r>
            <a:r>
              <a:rPr lang="fr-FR" baseline="0" dirty="0" err="1"/>
              <a:t>unfolding</a:t>
            </a:r>
            <a:r>
              <a:rPr lang="fr-FR" baseline="0" dirty="0"/>
              <a:t> </a:t>
            </a:r>
            <a:r>
              <a:rPr lang="fr-FR" baseline="0" dirty="0" err="1"/>
              <a:t>task</a:t>
            </a:r>
            <a:r>
              <a:rPr lang="fr-FR" baseline="0" dirty="0"/>
              <a:t> </a:t>
            </a:r>
            <a:r>
              <a:rPr lang="fr-FR" baseline="0" dirty="0" err="1"/>
              <a:t>itself</a:t>
            </a:r>
            <a:r>
              <a:rPr lang="fr-FR" baseline="0" dirty="0"/>
              <a:t>)</a:t>
            </a:r>
          </a:p>
          <a:p>
            <a:endParaRPr lang="fr-FR" baseline="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3A3EC-39AA-4B33-B25A-EBC848ABDDAC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4114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Example: The Job in my mind: Carpenter</a:t>
            </a:r>
          </a:p>
          <a:p>
            <a:pPr marL="0" indent="0">
              <a:buNone/>
            </a:pPr>
            <a:r>
              <a:rPr lang="en-US" sz="1200" dirty="0"/>
              <a:t>I am going to choose a job in my mind. You are going to ask me 10</a:t>
            </a:r>
            <a:r>
              <a:rPr lang="en-US" sz="1200" baseline="0" dirty="0"/>
              <a:t> yes/no questions to find what job it is.  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-Do you wear a uniform for your work?</a:t>
            </a:r>
            <a:r>
              <a:rPr lang="en-US" sz="1200" baseline="0" dirty="0"/>
              <a:t>    </a:t>
            </a:r>
            <a:r>
              <a:rPr lang="en-US" sz="1200" dirty="0"/>
              <a:t>-Do you need a car for your work?</a:t>
            </a:r>
            <a:r>
              <a:rPr lang="en-US" sz="1200" baseline="0" dirty="0"/>
              <a:t>    </a:t>
            </a:r>
            <a:r>
              <a:rPr lang="en-US" sz="1200" dirty="0"/>
              <a:t>-Do you repair cars ?</a:t>
            </a:r>
            <a:r>
              <a:rPr lang="en-US" sz="1200" baseline="0" dirty="0"/>
              <a:t>   </a:t>
            </a:r>
            <a:r>
              <a:rPr lang="en-US" sz="1200" dirty="0"/>
              <a:t>-Do you prescribe medicines to people?</a:t>
            </a:r>
          </a:p>
          <a:p>
            <a:pPr marL="0" indent="0">
              <a:buNone/>
            </a:pPr>
            <a:r>
              <a:rPr lang="en-US" sz="1200" dirty="0"/>
              <a:t>-Do you assure people’s security?</a:t>
            </a:r>
            <a:r>
              <a:rPr lang="en-US" sz="1200" baseline="0" dirty="0"/>
              <a:t>    </a:t>
            </a:r>
            <a:r>
              <a:rPr lang="en-US" sz="1200" dirty="0"/>
              <a:t>-Do you use weapons in your work?</a:t>
            </a:r>
            <a:r>
              <a:rPr lang="en-US" sz="1200" baseline="0" dirty="0"/>
              <a:t>   </a:t>
            </a:r>
            <a:r>
              <a:rPr lang="en-US" sz="1200" dirty="0"/>
              <a:t>-Do you use money in your work?  - Are you</a:t>
            </a:r>
            <a:r>
              <a:rPr lang="en-US" sz="1200" baseline="0" dirty="0"/>
              <a:t> a teacher?  Are you….? Is there …..at your workplace?  …..</a:t>
            </a:r>
            <a:endParaRPr lang="en-US" sz="12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3A3EC-39AA-4B33-B25A-EBC848ABDDAC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02716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 err="1"/>
              <a:t>Get</a:t>
            </a:r>
            <a:r>
              <a:rPr lang="fr-FR" sz="1200" dirty="0"/>
              <a:t> in groups of five. </a:t>
            </a:r>
            <a:r>
              <a:rPr lang="fr-FR" sz="1200" dirty="0" err="1"/>
              <a:t>Each</a:t>
            </a:r>
            <a:r>
              <a:rPr lang="fr-FR" sz="1200" dirty="0"/>
              <a:t> group </a:t>
            </a:r>
            <a:r>
              <a:rPr lang="fr-FR" sz="1200" dirty="0" err="1"/>
              <a:t>presents</a:t>
            </a:r>
            <a:r>
              <a:rPr lang="fr-FR" sz="1200" dirty="0"/>
              <a:t> </a:t>
            </a:r>
            <a:r>
              <a:rPr lang="fr-FR" sz="1200" dirty="0" err="1"/>
              <a:t>individually</a:t>
            </a:r>
            <a:r>
              <a:rPr lang="fr-FR" sz="1200" dirty="0"/>
              <a:t>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/>
              <a:t>One </a:t>
            </a:r>
            <a:r>
              <a:rPr lang="fr-FR" sz="1200" dirty="0" err="1"/>
              <a:t>teacher</a:t>
            </a:r>
            <a:r>
              <a:rPr lang="fr-FR" sz="1200" dirty="0"/>
              <a:t> </a:t>
            </a:r>
            <a:r>
              <a:rPr lang="fr-FR" sz="1200" dirty="0" err="1"/>
              <a:t>chooses</a:t>
            </a:r>
            <a:r>
              <a:rPr lang="fr-FR" sz="1200" dirty="0"/>
              <a:t> a job; </a:t>
            </a:r>
            <a:r>
              <a:rPr lang="fr-FR" sz="1200" dirty="0" err="1"/>
              <a:t>others</a:t>
            </a:r>
            <a:r>
              <a:rPr lang="fr-FR" sz="1200" dirty="0"/>
              <a:t> </a:t>
            </a:r>
            <a:r>
              <a:rPr lang="fr-FR" sz="1200" dirty="0" err="1"/>
              <a:t>ask</a:t>
            </a:r>
            <a:r>
              <a:rPr lang="fr-FR" sz="1200" dirty="0"/>
              <a:t> </a:t>
            </a:r>
            <a:r>
              <a:rPr lang="fr-FR" sz="1200" dirty="0" err="1"/>
              <a:t>yes</a:t>
            </a:r>
            <a:r>
              <a:rPr lang="fr-FR" sz="1200" dirty="0"/>
              <a:t>/no questions to </a:t>
            </a:r>
            <a:r>
              <a:rPr lang="fr-FR" sz="1200" dirty="0" err="1"/>
              <a:t>find</a:t>
            </a:r>
            <a:r>
              <a:rPr lang="fr-FR" sz="1200" dirty="0"/>
              <a:t> out </a:t>
            </a:r>
            <a:r>
              <a:rPr lang="fr-FR" sz="1200" dirty="0" err="1"/>
              <a:t>what</a:t>
            </a:r>
            <a:r>
              <a:rPr lang="fr-FR" sz="1200" dirty="0"/>
              <a:t> job</a:t>
            </a:r>
            <a:r>
              <a:rPr lang="fr-FR" sz="1200" baseline="0" dirty="0"/>
              <a:t> </a:t>
            </a:r>
            <a:r>
              <a:rPr lang="fr-FR" sz="1200" baseline="0" dirty="0" err="1"/>
              <a:t>it</a:t>
            </a:r>
            <a:r>
              <a:rPr lang="fr-FR" sz="1200" baseline="0" dirty="0"/>
              <a:t> </a:t>
            </a:r>
            <a:r>
              <a:rPr lang="fr-FR" sz="1200" baseline="0" dirty="0" err="1"/>
              <a:t>is</a:t>
            </a:r>
            <a:r>
              <a:rPr lang="fr-FR" sz="1200" dirty="0"/>
              <a:t>. </a:t>
            </a:r>
            <a:r>
              <a:rPr lang="fr-FR" sz="1200" dirty="0" err="1"/>
              <a:t>Take</a:t>
            </a:r>
            <a:r>
              <a:rPr lang="fr-FR" sz="1200" dirty="0"/>
              <a:t> </a:t>
            </a:r>
            <a:r>
              <a:rPr lang="fr-FR" sz="1200" dirty="0" err="1"/>
              <a:t>turn</a:t>
            </a:r>
            <a:r>
              <a:rPr lang="fr-FR" sz="1200" dirty="0"/>
              <a:t> in the</a:t>
            </a:r>
            <a:r>
              <a:rPr lang="fr-FR" sz="1200" baseline="0" dirty="0"/>
              <a:t> group. </a:t>
            </a:r>
            <a:endParaRPr lang="fr-FR" sz="12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3A3EC-39AA-4B33-B25A-EBC848ABDDAC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5958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themes that are dealt with in our textbooks are: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means of transportation  - home furniture-  foods and drinks 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Colours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etc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3A3EC-39AA-4B33-B25A-EBC848ABDDAC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435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ectangle à coins arrondis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Modifiez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147BA-BFFF-44D3-B394-A3747E6801EC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5A25AD9-D649-4087-8BD2-738DE8F0D8E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147BA-BFFF-44D3-B394-A3747E6801EC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25AD9-D649-4087-8BD2-738DE8F0D8E0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ectangle à coins arrondis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147BA-BFFF-44D3-B394-A3747E6801EC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fr-FR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5A25AD9-D649-4087-8BD2-738DE8F0D8E0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147BA-BFFF-44D3-B394-A3747E6801EC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25AD9-D649-4087-8BD2-738DE8F0D8E0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147BA-BFFF-44D3-B394-A3747E6801EC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25AD9-D649-4087-8BD2-738DE8F0D8E0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contenu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147BA-BFFF-44D3-B394-A3747E6801EC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25AD9-D649-4087-8BD2-738DE8F0D8E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147BA-BFFF-44D3-B394-A3747E6801EC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25AD9-D649-4087-8BD2-738DE8F0D8E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ectangle à coins arrondis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147BA-BFFF-44D3-B394-A3747E6801EC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25AD9-D649-4087-8BD2-738DE8F0D8E0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147BA-BFFF-44D3-B394-A3747E6801EC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5A25AD9-D649-4087-8BD2-738DE8F0D8E0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/>
              <a:t>Cliquez sur l'icône pour ajouter une image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147BA-BFFF-44D3-B394-A3747E6801EC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25AD9-D649-4087-8BD2-738DE8F0D8E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147BA-BFFF-44D3-B394-A3747E6801EC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25AD9-D649-4087-8BD2-738DE8F0D8E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ectangle à coins arrondis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/>
              <a:t>Modifiez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39147BA-BFFF-44D3-B394-A3747E6801EC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5A25AD9-D649-4087-8BD2-738DE8F0D8E0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5536" y="3789040"/>
            <a:ext cx="8136904" cy="1752600"/>
          </a:xfrm>
        </p:spPr>
        <p:txBody>
          <a:bodyPr>
            <a:normAutofit/>
          </a:bodyPr>
          <a:lstStyle/>
          <a:p>
            <a:endParaRPr lang="fr-FR" dirty="0"/>
          </a:p>
          <a:p>
            <a:endParaRPr lang="fr-FR" dirty="0"/>
          </a:p>
          <a:p>
            <a:pPr algn="l"/>
            <a:endParaRPr lang="fr-FR" sz="2800" dirty="0"/>
          </a:p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772400" cy="2691730"/>
          </a:xfrm>
        </p:spPr>
        <p:txBody>
          <a:bodyPr>
            <a:normAutofit fontScale="90000"/>
          </a:bodyPr>
          <a:lstStyle/>
          <a:p>
            <a:r>
              <a:rPr lang="fr-FR" sz="5000" dirty="0"/>
              <a:t>TRAINING WORKSHOP</a:t>
            </a:r>
            <a:br>
              <a:rPr lang="fr-FR" sz="5000" dirty="0"/>
            </a:br>
            <a:br>
              <a:rPr lang="fr-FR" sz="5000" dirty="0"/>
            </a:br>
            <a:r>
              <a:rPr lang="fr-FR" sz="5000" dirty="0"/>
              <a:t>TEACHING SPEAKING COMMUNICATIVELY</a:t>
            </a:r>
          </a:p>
        </p:txBody>
      </p:sp>
    </p:spTree>
    <p:extLst>
      <p:ext uri="{BB962C8B-B14F-4D97-AF65-F5344CB8AC3E}">
        <p14:creationId xmlns:p14="http://schemas.microsoft.com/office/powerpoint/2010/main" val="2655087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Learning  OUTCOMES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78951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r-FR" sz="3200" dirty="0"/>
          </a:p>
          <a:p>
            <a:pPr marL="0" indent="0">
              <a:buNone/>
            </a:pPr>
            <a:endParaRPr lang="fr-FR" sz="3200" strike="sngStrike" dirty="0"/>
          </a:p>
          <a:p>
            <a:r>
              <a:rPr lang="en-US" sz="3200" dirty="0"/>
              <a:t>Identify students’ concerns about speaking in class</a:t>
            </a:r>
          </a:p>
          <a:p>
            <a:r>
              <a:rPr lang="en-US" sz="3200" dirty="0"/>
              <a:t>Identify teachers’ concerns about teaching speaking </a:t>
            </a:r>
          </a:p>
          <a:p>
            <a:r>
              <a:rPr lang="en-US" sz="3200" dirty="0"/>
              <a:t>Find solutions to students’ and teachers’ concerns related to speaking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871234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sz="3600" dirty="0"/>
          </a:p>
          <a:p>
            <a:r>
              <a:rPr lang="en-US" sz="4000" dirty="0"/>
              <a:t>1. Why are students reluctant to Speak in class?</a:t>
            </a:r>
          </a:p>
          <a:p>
            <a:pPr marL="0" indent="0">
              <a:buNone/>
            </a:pPr>
            <a:endParaRPr lang="fr-FR" sz="4000" dirty="0"/>
          </a:p>
          <a:p>
            <a:r>
              <a:rPr lang="en-US" sz="4000" dirty="0"/>
              <a:t>2. What concerns do some teachers have when teaching speaking in class?</a:t>
            </a:r>
          </a:p>
          <a:p>
            <a:pPr marL="0" indent="0">
              <a:buNone/>
            </a:pPr>
            <a:endParaRPr lang="fr-FR" sz="4000" dirty="0"/>
          </a:p>
          <a:p>
            <a:r>
              <a:rPr lang="fr-FR" sz="4000" dirty="0"/>
              <a:t>3. </a:t>
            </a:r>
            <a:r>
              <a:rPr lang="fr-FR" sz="4000" dirty="0" err="1"/>
              <a:t>Identify</a:t>
            </a:r>
            <a:r>
              <a:rPr lang="fr-FR" sz="4000" dirty="0"/>
              <a:t> and </a:t>
            </a:r>
            <a:r>
              <a:rPr lang="fr-FR" sz="4000" dirty="0" err="1"/>
              <a:t>discuss</a:t>
            </a:r>
            <a:r>
              <a:rPr lang="fr-FR" sz="4000" dirty="0"/>
              <a:t> solutions for </a:t>
            </a:r>
            <a:r>
              <a:rPr lang="fr-FR" sz="4000" dirty="0" err="1"/>
              <a:t>each</a:t>
            </a:r>
            <a:r>
              <a:rPr lang="fr-FR" sz="4000" dirty="0"/>
              <a:t> </a:t>
            </a:r>
            <a:r>
              <a:rPr lang="fr-FR" sz="4000" dirty="0" err="1"/>
              <a:t>concern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93489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SOME CONCERNS IDENTIFIED </a:t>
            </a: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417638"/>
            <a:ext cx="8579296" cy="5251722"/>
          </a:xfrm>
        </p:spPr>
      </p:pic>
    </p:spTree>
    <p:extLst>
      <p:ext uri="{BB962C8B-B14F-4D97-AF65-F5344CB8AC3E}">
        <p14:creationId xmlns:p14="http://schemas.microsoft.com/office/powerpoint/2010/main" val="2678514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SOLUTIONS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4000" dirty="0"/>
              <a:t>STUDENTS			TEACHERS</a:t>
            </a:r>
            <a:endParaRPr lang="fr-FR" sz="40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sz="4400" dirty="0"/>
          </a:p>
          <a:p>
            <a:pPr marL="514350" indent="-514350" algn="ctr">
              <a:buAutoNum type="arabicParenR"/>
            </a:pPr>
            <a:r>
              <a:rPr lang="fr-FR" sz="4400" dirty="0" err="1"/>
              <a:t>Scaffolding</a:t>
            </a:r>
            <a:endParaRPr lang="fr-FR" sz="4400" dirty="0"/>
          </a:p>
          <a:p>
            <a:pPr marL="514350" indent="-514350" algn="ctr">
              <a:buAutoNum type="arabicParenR"/>
            </a:pPr>
            <a:r>
              <a:rPr lang="fr-FR" sz="4400" dirty="0" err="1"/>
              <a:t>Personalisation</a:t>
            </a:r>
            <a:endParaRPr lang="fr-FR" sz="4400" dirty="0"/>
          </a:p>
          <a:p>
            <a:pPr marL="514350" indent="-514350" algn="ctr">
              <a:buAutoNum type="arabicParenR"/>
            </a:pPr>
            <a:r>
              <a:rPr lang="fr-FR" sz="4400" dirty="0"/>
              <a:t>Motivation</a:t>
            </a:r>
          </a:p>
          <a:p>
            <a:pPr marL="514350" indent="-514350" algn="ctr">
              <a:buAutoNum type="arabicParenR"/>
            </a:pPr>
            <a:r>
              <a:rPr lang="fr-FR" sz="4400" dirty="0"/>
              <a:t>Feedback </a:t>
            </a:r>
          </a:p>
        </p:txBody>
      </p:sp>
    </p:spTree>
    <p:extLst>
      <p:ext uri="{BB962C8B-B14F-4D97-AF65-F5344CB8AC3E}">
        <p14:creationId xmlns:p14="http://schemas.microsoft.com/office/powerpoint/2010/main" val="180522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51520" y="1447800"/>
            <a:ext cx="8435280" cy="486152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fr-FR" sz="4000" dirty="0"/>
          </a:p>
          <a:p>
            <a:pPr marL="742950" indent="-742950">
              <a:buAutoNum type="arabicPeriod"/>
            </a:pPr>
            <a:r>
              <a:rPr lang="fr-FR" sz="4600" dirty="0"/>
              <a:t>In </a:t>
            </a:r>
            <a:r>
              <a:rPr lang="fr-FR" sz="4600" dirty="0" err="1"/>
              <a:t>two</a:t>
            </a:r>
            <a:r>
              <a:rPr lang="fr-FR" sz="4600" dirty="0"/>
              <a:t> minutes </a:t>
            </a:r>
            <a:r>
              <a:rPr lang="fr-FR" sz="4600" dirty="0" err="1"/>
              <a:t>write</a:t>
            </a:r>
            <a:r>
              <a:rPr lang="fr-FR" sz="4600" dirty="0"/>
              <a:t> down as </a:t>
            </a:r>
            <a:r>
              <a:rPr lang="fr-FR" sz="4600" dirty="0" err="1"/>
              <a:t>many</a:t>
            </a:r>
            <a:r>
              <a:rPr lang="fr-FR" sz="4600" dirty="0"/>
              <a:t> jobs as </a:t>
            </a:r>
            <a:r>
              <a:rPr lang="fr-FR" sz="4600" dirty="0" err="1"/>
              <a:t>you</a:t>
            </a:r>
            <a:r>
              <a:rPr lang="fr-FR" sz="4600" dirty="0"/>
              <a:t> </a:t>
            </a:r>
            <a:r>
              <a:rPr lang="fr-FR" sz="4600" dirty="0" err="1"/>
              <a:t>can</a:t>
            </a:r>
            <a:endParaRPr lang="fr-FR" sz="4600" dirty="0"/>
          </a:p>
          <a:p>
            <a:pPr marL="742950" indent="-742950">
              <a:buAutoNum type="arabicPeriod"/>
            </a:pPr>
            <a:endParaRPr lang="fr-FR" sz="4600" dirty="0"/>
          </a:p>
          <a:p>
            <a:pPr marL="742950" indent="-742950">
              <a:buAutoNum type="arabicPeriod"/>
            </a:pPr>
            <a:r>
              <a:rPr lang="fr-FR" sz="4600" dirty="0" err="1"/>
              <a:t>What</a:t>
            </a:r>
            <a:r>
              <a:rPr lang="fr-FR" sz="4600" dirty="0"/>
              <a:t> job do </a:t>
            </a:r>
            <a:r>
              <a:rPr lang="fr-FR" sz="4600" dirty="0" err="1"/>
              <a:t>you</a:t>
            </a:r>
            <a:r>
              <a:rPr lang="fr-FR" sz="4600" dirty="0"/>
              <a:t> </a:t>
            </a:r>
            <a:r>
              <a:rPr lang="fr-FR" sz="4600" dirty="0" err="1"/>
              <a:t>want</a:t>
            </a:r>
            <a:r>
              <a:rPr lang="fr-FR" sz="4600" dirty="0"/>
              <a:t> to do in the future?</a:t>
            </a:r>
          </a:p>
          <a:p>
            <a:pPr marL="742950" indent="-742950">
              <a:buAutoNum type="arabicPeriod"/>
            </a:pPr>
            <a:endParaRPr lang="fr-FR" sz="4600" dirty="0"/>
          </a:p>
          <a:p>
            <a:pPr marL="742950" indent="-742950">
              <a:buAutoNum type="arabicPeriod"/>
            </a:pPr>
            <a:r>
              <a:rPr lang="fr-FR" sz="4600" dirty="0" err="1"/>
              <a:t>Describe</a:t>
            </a:r>
            <a:r>
              <a:rPr lang="fr-FR" sz="4600" dirty="0"/>
              <a:t> </a:t>
            </a:r>
            <a:r>
              <a:rPr lang="fr-FR" sz="4600" dirty="0" err="1"/>
              <a:t>your</a:t>
            </a:r>
            <a:r>
              <a:rPr lang="fr-FR" sz="4600" dirty="0"/>
              <a:t> favorite job. (</a:t>
            </a:r>
            <a:r>
              <a:rPr lang="fr-FR" sz="4600" dirty="0" err="1"/>
              <a:t>clothes</a:t>
            </a:r>
            <a:r>
              <a:rPr lang="fr-FR" sz="4600" dirty="0"/>
              <a:t>: </a:t>
            </a:r>
            <a:r>
              <a:rPr lang="fr-FR" sz="4600" i="1" dirty="0"/>
              <a:t>wear</a:t>
            </a:r>
            <a:r>
              <a:rPr lang="fr-FR" sz="4600" dirty="0"/>
              <a:t> – place: </a:t>
            </a:r>
            <a:r>
              <a:rPr lang="fr-FR" sz="4600" i="1" dirty="0" err="1"/>
              <a:t>work</a:t>
            </a:r>
            <a:r>
              <a:rPr lang="fr-FR" sz="4600" i="1" dirty="0"/>
              <a:t> in/</a:t>
            </a:r>
            <a:r>
              <a:rPr lang="fr-FR" sz="4600" i="1" dirty="0" err="1"/>
              <a:t>at</a:t>
            </a:r>
            <a:r>
              <a:rPr lang="fr-FR" sz="4600" i="1" dirty="0"/>
              <a:t> …</a:t>
            </a:r>
            <a:r>
              <a:rPr lang="fr-FR" sz="4600" dirty="0"/>
              <a:t>– Time:   </a:t>
            </a:r>
            <a:r>
              <a:rPr lang="fr-FR" sz="4600" i="1" dirty="0"/>
              <a:t>night, </a:t>
            </a:r>
            <a:r>
              <a:rPr lang="fr-FR" sz="4600" i="1" dirty="0" err="1"/>
              <a:t>day</a:t>
            </a:r>
            <a:r>
              <a:rPr lang="fr-FR" sz="4600" i="1" dirty="0"/>
              <a:t> </a:t>
            </a:r>
            <a:r>
              <a:rPr lang="fr-FR" sz="4600" i="1" dirty="0" err="1"/>
              <a:t>etc</a:t>
            </a:r>
            <a:r>
              <a:rPr lang="fr-FR" sz="4600" i="1" dirty="0"/>
              <a:t> </a:t>
            </a:r>
            <a:r>
              <a:rPr lang="fr-FR" sz="4600" dirty="0"/>
              <a:t>Action: </a:t>
            </a:r>
            <a:r>
              <a:rPr lang="fr-FR" sz="4600" i="1" dirty="0" err="1"/>
              <a:t>repair</a:t>
            </a:r>
            <a:r>
              <a:rPr lang="fr-FR" sz="4600" i="1" dirty="0"/>
              <a:t>, </a:t>
            </a:r>
            <a:r>
              <a:rPr lang="fr-FR" sz="4600" i="1" dirty="0" err="1"/>
              <a:t>cooks</a:t>
            </a:r>
            <a:r>
              <a:rPr lang="fr-FR" sz="4600" i="1" dirty="0"/>
              <a:t>, </a:t>
            </a:r>
            <a:r>
              <a:rPr lang="fr-FR" sz="4600" i="1" dirty="0" err="1"/>
              <a:t>grow</a:t>
            </a:r>
            <a:r>
              <a:rPr lang="fr-FR" sz="4600" i="1" dirty="0"/>
              <a:t>, </a:t>
            </a:r>
            <a:r>
              <a:rPr lang="fr-FR" sz="4600" i="1" dirty="0" err="1"/>
              <a:t>teach</a:t>
            </a:r>
            <a:r>
              <a:rPr lang="fr-FR" sz="4600" i="1" dirty="0"/>
              <a:t>,…</a:t>
            </a:r>
            <a:r>
              <a:rPr lang="fr-FR" sz="4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67163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algn="ctr"/>
            <a:r>
              <a:rPr lang="fr-FR" sz="4800" dirty="0"/>
              <a:t>DEMONSTRATION</a:t>
            </a:r>
          </a:p>
        </p:txBody>
      </p:sp>
    </p:spTree>
    <p:extLst>
      <p:ext uri="{BB962C8B-B14F-4D97-AF65-F5344CB8AC3E}">
        <p14:creationId xmlns:p14="http://schemas.microsoft.com/office/powerpoint/2010/main" val="1950368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Prerequisites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70000"/>
              </a:lnSpc>
              <a:buNone/>
            </a:pPr>
            <a:endParaRPr lang="en-US" sz="4200" dirty="0"/>
          </a:p>
          <a:p>
            <a:pPr marL="0" indent="0">
              <a:lnSpc>
                <a:spcPct val="170000"/>
              </a:lnSpc>
              <a:buNone/>
            </a:pPr>
            <a:r>
              <a:rPr lang="en-US" sz="4200" dirty="0"/>
              <a:t>-List of jobs and their description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4000" dirty="0"/>
              <a:t>-Asking questions. YES/NO questions</a:t>
            </a:r>
          </a:p>
          <a:p>
            <a:pPr>
              <a:buFontTx/>
              <a:buChar char="-"/>
            </a:pPr>
            <a:endParaRPr lang="en-US" sz="2000" dirty="0"/>
          </a:p>
          <a:p>
            <a:pPr>
              <a:buFontTx/>
              <a:buChar char="-"/>
            </a:pPr>
            <a:endParaRPr lang="en-US" sz="2000" dirty="0"/>
          </a:p>
          <a:p>
            <a:pPr marL="0" indent="0">
              <a:lnSpc>
                <a:spcPct val="1700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27686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Stages in a </a:t>
            </a:r>
            <a:r>
              <a:rPr lang="fr-FR" dirty="0" err="1"/>
              <a:t>Speaking</a:t>
            </a:r>
            <a:r>
              <a:rPr lang="fr-FR" dirty="0"/>
              <a:t> </a:t>
            </a:r>
            <a:r>
              <a:rPr lang="fr-FR" dirty="0" err="1"/>
              <a:t>Activity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417638"/>
            <a:ext cx="8696324" cy="4891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522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Teacher</a:t>
            </a:r>
            <a:r>
              <a:rPr lang="fr-FR" dirty="0"/>
              <a:t> Practice: Group </a:t>
            </a:r>
            <a:r>
              <a:rPr lang="fr-FR" dirty="0" err="1"/>
              <a:t>Work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endParaRPr lang="fr-FR" sz="2800" dirty="0"/>
          </a:p>
          <a:p>
            <a:pPr marL="0" indent="0">
              <a:lnSpc>
                <a:spcPct val="150000"/>
              </a:lnSpc>
              <a:buNone/>
            </a:pPr>
            <a:endParaRPr lang="fr-FR" sz="2800" dirty="0"/>
          </a:p>
          <a:p>
            <a:pPr algn="ctr"/>
            <a:r>
              <a:rPr lang="fr-FR" sz="6600" dirty="0"/>
              <a:t>Game time!!! </a:t>
            </a:r>
          </a:p>
        </p:txBody>
      </p:sp>
    </p:spTree>
    <p:extLst>
      <p:ext uri="{BB962C8B-B14F-4D97-AF65-F5344CB8AC3E}">
        <p14:creationId xmlns:p14="http://schemas.microsoft.com/office/powerpoint/2010/main" val="2830148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FEEDBACK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fr-FR" dirty="0"/>
          </a:p>
          <a:p>
            <a:r>
              <a:rPr lang="en-US" sz="2800" dirty="0"/>
              <a:t>-What did you like or dislike about the task ?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-How will you implement the lesson to your own class?</a:t>
            </a:r>
            <a:endParaRPr lang="fr-FR" sz="2800" dirty="0"/>
          </a:p>
          <a:p>
            <a:endParaRPr lang="en-US" sz="2800" dirty="0"/>
          </a:p>
          <a:p>
            <a:r>
              <a:rPr lang="en-US" sz="2800" dirty="0"/>
              <a:t>-What are some possible challenges that you could face?</a:t>
            </a:r>
            <a:endParaRPr lang="fr-FR" sz="2800" dirty="0"/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-How could you apply the staging to different speaking activities? </a:t>
            </a:r>
            <a:endParaRPr lang="fr-FR" sz="28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9961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b="1" dirty="0"/>
              <a:t>ONLINE RESOURCES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539552" y="1426272"/>
            <a:ext cx="8352928" cy="509907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/>
              <a:t>Suggested activities </a:t>
            </a:r>
          </a:p>
          <a:p>
            <a:pPr marL="0" indent="0">
              <a:buNone/>
            </a:pPr>
            <a:r>
              <a:rPr lang="en-US" b="1" dirty="0"/>
              <a:t>Disappearing dialogue: </a:t>
            </a:r>
            <a:r>
              <a:rPr lang="en-US" dirty="0"/>
              <a:t>https://www.teachingenglish.org.uk/teaching-resources/ teaching-primary/activities/level-1/vanishing-dialogue </a:t>
            </a:r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r>
              <a:rPr lang="en-US" b="1" dirty="0"/>
              <a:t>Picture dictation: </a:t>
            </a:r>
            <a:r>
              <a:rPr lang="en-US" dirty="0"/>
              <a:t>https://www.teachingenglish.org.uk/teaching-resources/ teaching-primary/activities/level-2/picture-dictation </a:t>
            </a:r>
            <a:r>
              <a:rPr lang="en-US" b="1" dirty="0"/>
              <a:t>Scaffolding: </a:t>
            </a:r>
            <a:r>
              <a:rPr lang="en-US" dirty="0"/>
              <a:t>https://www.teachingenglish.org.uk/publications/case-studies-insightsand-research/why-wont-they-speak-english 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b="1" dirty="0"/>
              <a:t>Courses: How to Teach Pronunciation: </a:t>
            </a:r>
            <a:r>
              <a:rPr lang="en-US" dirty="0"/>
              <a:t>https://www.teachingenglish.org.uk/training/ </a:t>
            </a:r>
            <a:r>
              <a:rPr lang="en-US" dirty="0" err="1"/>
              <a:t>teachingenglish</a:t>
            </a:r>
            <a:r>
              <a:rPr lang="en-US" dirty="0"/>
              <a:t>-how-teach-pronunciation 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b="1" dirty="0"/>
              <a:t>Teaching Speaking: </a:t>
            </a:r>
            <a:r>
              <a:rPr lang="en-US" dirty="0"/>
              <a:t>https://www.teachingenglish.org.uk/training/ </a:t>
            </a:r>
            <a:r>
              <a:rPr lang="en-US" dirty="0" err="1"/>
              <a:t>teachingenglish</a:t>
            </a:r>
            <a:r>
              <a:rPr lang="en-US" dirty="0"/>
              <a:t>-how-teach-speaking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8829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914400" y="1052736"/>
            <a:ext cx="7772400" cy="4967064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fr-FR" dirty="0"/>
          </a:p>
          <a:p>
            <a:pPr algn="ctr"/>
            <a:endParaRPr lang="fr-FR" dirty="0"/>
          </a:p>
          <a:p>
            <a:pPr marL="0" indent="0" algn="ctr">
              <a:buNone/>
            </a:pPr>
            <a:endParaRPr lang="fr-FR" sz="8000" dirty="0"/>
          </a:p>
          <a:p>
            <a:pPr marL="0" indent="0" algn="ctr">
              <a:buNone/>
            </a:pPr>
            <a:endParaRPr lang="fr-FR" sz="80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052736"/>
            <a:ext cx="3672407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7889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pitaux">
  <a:themeElements>
    <a:clrScheme name="Capitaux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pitaux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pitaux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3162</TotalTime>
  <Words>636</Words>
  <Application>Microsoft Office PowerPoint</Application>
  <PresentationFormat>Affichage à l'écran (4:3)</PresentationFormat>
  <Paragraphs>88</Paragraphs>
  <Slides>13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8" baseType="lpstr">
      <vt:lpstr>Calibri</vt:lpstr>
      <vt:lpstr>Franklin Gothic Book</vt:lpstr>
      <vt:lpstr>Perpetua</vt:lpstr>
      <vt:lpstr>Wingdings 2</vt:lpstr>
      <vt:lpstr>Capitaux</vt:lpstr>
      <vt:lpstr>TRAINING WORKSHOP  TEACHING SPEAKING COMMUNICATIVELY</vt:lpstr>
      <vt:lpstr>Learning  OUTCOMES</vt:lpstr>
      <vt:lpstr>Présentation PowerPoint</vt:lpstr>
      <vt:lpstr>SOME CONCERNS IDENTIFIED </vt:lpstr>
      <vt:lpstr>SOLUTIONS </vt:lpstr>
      <vt:lpstr>Présentation PowerPoint</vt:lpstr>
      <vt:lpstr>Présentation PowerPoint</vt:lpstr>
      <vt:lpstr>Prerequisites </vt:lpstr>
      <vt:lpstr>Stages in a Speaking Activity</vt:lpstr>
      <vt:lpstr>Teacher Practice: Group Work</vt:lpstr>
      <vt:lpstr>FEEDBACK</vt:lpstr>
      <vt:lpstr>ONLINE RESOURCES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PLANNING WORKSHOP</dc:title>
  <dc:creator>HP</dc:creator>
  <cp:lastModifiedBy>HP</cp:lastModifiedBy>
  <cp:revision>130</cp:revision>
  <dcterms:created xsi:type="dcterms:W3CDTF">2023-10-25T11:26:54Z</dcterms:created>
  <dcterms:modified xsi:type="dcterms:W3CDTF">2026-09-30T11:33:01Z</dcterms:modified>
</cp:coreProperties>
</file>