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21"/>
  </p:notesMasterIdLst>
  <p:sldIdLst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</p:sldIdLst>
  <p:sldSz cx="12192000" cy="6858000"/>
  <p:notesSz cx="6858000" cy="9144000"/>
  <p:embeddedFontLst>
    <p:embeddedFont>
      <p:font typeface="Arial Black" panose="020B0A04020102020204" pitchFamily="34" charset="0"/>
      <p:regular r:id="rId22"/>
      <p:bold r:id="rId23"/>
    </p:embeddedFont>
    <p:embeddedFont>
      <p:font typeface="Quattrocento Sans" panose="020B0502050000020003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7" roundtripDataSignature="AMtx7mhw7vhoHwruJFoMddxhQ8pCMxT3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725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0" name="Google Shape;230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4" name="Google Shape;37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5" name="Google Shape;40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7" name="Google Shape;477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8" name="Google Shape;5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9" name="Google Shape;54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9" name="Google Shape;599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5" name="Google Shape;635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6" name="Google Shape;636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de sectio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ux contenu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3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seul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 avec légende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3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avec légende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texte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3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vertical et texte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re et contenu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u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ordart.com/rqkcpz6yuwnj/identifying-common%20obstacles%20students%20face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hyperlink" Target="https://www.senecole.org/" TargetMode="Externa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"/>
          <p:cNvSpPr txBox="1">
            <a:spLocks noGrp="1"/>
          </p:cNvSpPr>
          <p:nvPr>
            <p:ph type="title"/>
          </p:nvPr>
        </p:nvSpPr>
        <p:spPr>
          <a:xfrm>
            <a:off x="761800" y="216845"/>
            <a:ext cx="5334197" cy="1450665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"/>
              <a:buNone/>
            </a:pPr>
            <a:br>
              <a:rPr lang="fr-FR"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fr-F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I. Understanding Motivation </a:t>
            </a:r>
            <a:endParaRPr sz="4000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4000"/>
          </a:p>
        </p:txBody>
      </p:sp>
      <p:sp>
        <p:nvSpPr>
          <p:cNvPr id="181" name="Google Shape;181;p6"/>
          <p:cNvSpPr txBox="1">
            <a:spLocks noGrp="1"/>
          </p:cNvSpPr>
          <p:nvPr>
            <p:ph type="body" idx="1"/>
          </p:nvPr>
        </p:nvSpPr>
        <p:spPr>
          <a:xfrm>
            <a:off x="216376" y="1793965"/>
            <a:ext cx="6617732" cy="4847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>
              <a:latin typeface="Arial"/>
              <a:ea typeface="Arial"/>
              <a:cs typeface="Arial"/>
              <a:sym typeface="Arial"/>
            </a:endParaRPr>
          </a:p>
          <a:p>
            <a:pPr marL="457200" lvl="0" indent="-457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AutoNum type="alphaUcPeriod"/>
            </a:pPr>
            <a:r>
              <a:rPr lang="fr-FR" sz="2000" b="1">
                <a:latin typeface="Arial"/>
                <a:ea typeface="Arial"/>
                <a:cs typeface="Arial"/>
                <a:sym typeface="Arial"/>
              </a:rPr>
              <a:t>Definition of Motivation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 sz="2000">
                <a:latin typeface="Arial"/>
                <a:ea typeface="Arial"/>
                <a:cs typeface="Arial"/>
                <a:sym typeface="Arial"/>
              </a:rPr>
              <a:t>Motivation is a condition that activates and sustains behavior toward a goal.  </a:t>
            </a:r>
            <a:r>
              <a:rPr lang="fr-FR" sz="2000" b="1">
                <a:latin typeface="Arial"/>
                <a:ea typeface="Arial"/>
                <a:cs typeface="Arial"/>
                <a:sym typeface="Arial"/>
              </a:rPr>
              <a:t>(Pintrich, 2003).</a:t>
            </a:r>
            <a:endParaRPr sz="2000" b="1">
              <a:latin typeface="Arial"/>
              <a:ea typeface="Arial"/>
              <a:cs typeface="Arial"/>
              <a:sym typeface="Arial"/>
            </a:endParaRPr>
          </a:p>
          <a:p>
            <a:pPr marL="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 sz="2000">
                <a:latin typeface="Arial"/>
                <a:ea typeface="Arial"/>
                <a:cs typeface="Arial"/>
                <a:sym typeface="Arial"/>
              </a:rPr>
              <a:t>Motivation in learning can be influenced by various factors, including:</a:t>
            </a:r>
            <a:endParaRPr/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Intrinsic Motivation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Extrinsic Motivation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Self-Determination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Goal Orientation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Expectancy-Value Theory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Social and Environmental Factors 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fr-FR" sz="2000" i="1">
                <a:latin typeface="Arial"/>
                <a:ea typeface="Arial"/>
                <a:cs typeface="Arial"/>
                <a:sym typeface="Arial"/>
              </a:rPr>
              <a:t>Interest and Relevance</a:t>
            </a:r>
            <a:endParaRPr sz="2000" i="1">
              <a:latin typeface="Arial"/>
              <a:ea typeface="Arial"/>
              <a:cs typeface="Arial"/>
              <a:sym typeface="Arial"/>
            </a:endParaRPr>
          </a:p>
          <a:p>
            <a:pPr marL="228600" lvl="0" indent="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2" name="Google Shape;182;p6" descr="Plant growing in a concrete crack"/>
          <p:cNvPicPr preferRelativeResize="0"/>
          <p:nvPr/>
        </p:nvPicPr>
        <p:blipFill rotWithShape="1">
          <a:blip r:embed="rId3">
            <a:alphaModFix/>
          </a:blip>
          <a:srcRect l="15022" r="33218" b="-3"/>
          <a:stretch/>
        </p:blipFill>
        <p:spPr>
          <a:xfrm>
            <a:off x="7080069" y="-10886"/>
            <a:ext cx="5111932" cy="6868886"/>
          </a:xfrm>
          <a:prstGeom prst="rect">
            <a:avLst/>
          </a:prstGeom>
          <a:noFill/>
          <a:ln>
            <a:noFill/>
          </a:ln>
          <a:effectLst>
            <a:outerShdw blurRad="127000" dist="50800" dir="10800000" sx="99000" sy="99000" algn="r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"/>
          <p:cNvSpPr/>
          <p:nvPr/>
        </p:nvSpPr>
        <p:spPr>
          <a:xfrm>
            <a:off x="321564" y="320040"/>
            <a:ext cx="11548872" cy="6217920"/>
          </a:xfrm>
          <a:prstGeom prst="rect">
            <a:avLst/>
          </a:prstGeom>
          <a:solidFill>
            <a:schemeClr val="dk1">
              <a:alpha val="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 txBox="1">
            <a:spLocks noGrp="1"/>
          </p:cNvSpPr>
          <p:nvPr>
            <p:ph type="title"/>
          </p:nvPr>
        </p:nvSpPr>
        <p:spPr>
          <a:xfrm>
            <a:off x="482731" y="722028"/>
            <a:ext cx="4009516" cy="5622355"/>
          </a:xfrm>
          <a:prstGeom prst="rect">
            <a:avLst/>
          </a:prstGeom>
          <a:solidFill>
            <a:schemeClr val="dk1"/>
          </a:solidFill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fr-FR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fr-FR" sz="36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I. Understanding Motivation</a:t>
            </a:r>
            <a:r>
              <a:rPr lang="fr-FR" sz="4000" b="1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sz="4000"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>
              <a:solidFill>
                <a:schemeClr val="accen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89" name="Google Shape;189;p7"/>
          <p:cNvCxnSpPr/>
          <p:nvPr/>
        </p:nvCxnSpPr>
        <p:spPr>
          <a:xfrm>
            <a:off x="4654296" y="2057400"/>
            <a:ext cx="0" cy="2743200"/>
          </a:xfrm>
          <a:prstGeom prst="straightConnector1">
            <a:avLst/>
          </a:prstGeom>
          <a:noFill/>
          <a:ln w="19050" cap="flat" cmpd="sng">
            <a:solidFill>
              <a:srgbClr val="262626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0" name="Google Shape;190;p7"/>
          <p:cNvSpPr txBox="1">
            <a:spLocks noGrp="1"/>
          </p:cNvSpPr>
          <p:nvPr>
            <p:ph type="body" idx="1"/>
          </p:nvPr>
        </p:nvSpPr>
        <p:spPr>
          <a:xfrm>
            <a:off x="4761382" y="319564"/>
            <a:ext cx="7034404" cy="555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fr-FR" sz="2000" b="1">
                <a:latin typeface="Arial"/>
                <a:ea typeface="Arial"/>
                <a:cs typeface="Arial"/>
                <a:sym typeface="Arial"/>
              </a:rPr>
              <a:t>B. Introducing Relevant Motivation Theories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7"/>
          <p:cNvSpPr txBox="1"/>
          <p:nvPr/>
        </p:nvSpPr>
        <p:spPr>
          <a:xfrm>
            <a:off x="4869351" y="996572"/>
            <a:ext cx="6786031" cy="53478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Motivation theories provide valuable insights into understanding why students engage in certain behaviors and how their motivation influences their actions and decisions. </a:t>
            </a: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Here are some often discussed in the field of education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/>
          </a:p>
          <a:p>
            <a:pPr marL="342900" marR="0" lvl="0" indent="-342900" algn="just" rtl="0">
              <a:lnSpc>
                <a:spcPct val="107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Self-Determination Theory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SDT posits that individuals have innate psychological needs for autonomy, competence, and relatedness. </a:t>
            </a:r>
            <a:endParaRPr sz="14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1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Expectancy-Value Theory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are more motivated when they believe they can succeed in a task and see its value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Goal Setting Theory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theory suggests that setting specific and challenging goals can enhance motivation and performance. </a:t>
            </a:r>
            <a:endParaRPr sz="14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Social Cognitive Theory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it highlights the role of self-efficacy or an individual's belief in their ability to succeed in specific tasks.</a:t>
            </a:r>
            <a:endParaRPr sz="14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Achievement Goal Theory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This theory emphasizes the different types of goals students adopt in learning, such as mastery goals and performance goals </a:t>
            </a:r>
            <a:endParaRPr sz="14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just" rtl="0">
              <a:lnSpc>
                <a:spcPct val="107000"/>
              </a:lnSpc>
              <a:spcBef>
                <a:spcPts val="8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AutoNum type="arabicPeriod"/>
            </a:pPr>
            <a:r>
              <a:rPr lang="fr-FR"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Cognitive Evaluation Theory</a:t>
            </a:r>
            <a:r>
              <a:rPr lang="fr-FR" sz="16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4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6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CET focuses on how external factors, such as rewards or feedback, can influence intrinsic motivation</a:t>
            </a:r>
            <a:r>
              <a:rPr lang="fr-FR" sz="1400" i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200" i="1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8"/>
          <p:cNvSpPr txBox="1">
            <a:spLocks noGrp="1"/>
          </p:cNvSpPr>
          <p:nvPr>
            <p:ph type="title"/>
          </p:nvPr>
        </p:nvSpPr>
        <p:spPr>
          <a:xfrm>
            <a:off x="838200" y="17875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Black"/>
              <a:buNone/>
            </a:pPr>
            <a:r>
              <a:rPr lang="fr-FR" sz="4400" b="1">
                <a:latin typeface="Arial Black"/>
                <a:ea typeface="Arial Black"/>
                <a:cs typeface="Arial Black"/>
                <a:sym typeface="Arial Black"/>
              </a:rPr>
              <a:t>I. UNDERSTANDING MOTIVATION</a:t>
            </a:r>
            <a:r>
              <a:rPr lang="fr-FR" sz="4800" b="1">
                <a:latin typeface="Calibri"/>
                <a:ea typeface="Calibri"/>
                <a:cs typeface="Calibri"/>
                <a:sym typeface="Calibri"/>
              </a:rPr>
              <a:t> </a:t>
            </a:r>
            <a:endParaRPr b="1"/>
          </a:p>
        </p:txBody>
      </p:sp>
      <p:grpSp>
        <p:nvGrpSpPr>
          <p:cNvPr id="197" name="Google Shape;197;p8"/>
          <p:cNvGrpSpPr/>
          <p:nvPr/>
        </p:nvGrpSpPr>
        <p:grpSpPr>
          <a:xfrm>
            <a:off x="632890" y="2824470"/>
            <a:ext cx="10926218" cy="3854777"/>
            <a:chOff x="5874" y="0"/>
            <a:chExt cx="10926218" cy="3854777"/>
          </a:xfrm>
        </p:grpSpPr>
        <p:sp>
          <p:nvSpPr>
            <p:cNvPr id="198" name="Google Shape;198;p8"/>
            <p:cNvSpPr/>
            <p:nvPr/>
          </p:nvSpPr>
          <p:spPr>
            <a:xfrm>
              <a:off x="5874" y="0"/>
              <a:ext cx="2061550" cy="385477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4DAED"/>
                </a:gs>
                <a:gs pos="50000">
                  <a:srgbClr val="CAD2EB"/>
                </a:gs>
                <a:gs pos="100000">
                  <a:srgbClr val="AFB8D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99;p8"/>
            <p:cNvSpPr txBox="1"/>
            <p:nvPr/>
          </p:nvSpPr>
          <p:spPr>
            <a:xfrm>
              <a:off x="5874" y="0"/>
              <a:ext cx="2061550" cy="1156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Increased Engagement and Participation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8"/>
            <p:cNvSpPr/>
            <p:nvPr/>
          </p:nvSpPr>
          <p:spPr>
            <a:xfrm>
              <a:off x="69675" y="1156433"/>
              <a:ext cx="1933948" cy="2505605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8"/>
            <p:cNvSpPr txBox="1"/>
            <p:nvPr/>
          </p:nvSpPr>
          <p:spPr>
            <a:xfrm>
              <a:off x="126318" y="1213076"/>
              <a:ext cx="1820662" cy="23923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34275" rIns="45700" bIns="3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000"/>
                <a:buFont typeface="Noto Sans Symbols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Motivated learners actively engage in class discussions, and group activities, enhancing their ability to grasp complex concepts.</a:t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8"/>
            <p:cNvSpPr/>
            <p:nvPr/>
          </p:nvSpPr>
          <p:spPr>
            <a:xfrm>
              <a:off x="2222041" y="0"/>
              <a:ext cx="2061550" cy="385477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4DAED"/>
                </a:gs>
                <a:gs pos="50000">
                  <a:srgbClr val="CAD2EB"/>
                </a:gs>
                <a:gs pos="100000">
                  <a:srgbClr val="AFB8D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8"/>
            <p:cNvSpPr txBox="1"/>
            <p:nvPr/>
          </p:nvSpPr>
          <p:spPr>
            <a:xfrm>
              <a:off x="2222041" y="0"/>
              <a:ext cx="2061550" cy="1156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Positive Attitude Toward Learning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8"/>
            <p:cNvSpPr/>
            <p:nvPr/>
          </p:nvSpPr>
          <p:spPr>
            <a:xfrm>
              <a:off x="2316485" y="1156433"/>
              <a:ext cx="1872663" cy="2505605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8"/>
            <p:cNvSpPr txBox="1"/>
            <p:nvPr/>
          </p:nvSpPr>
          <p:spPr>
            <a:xfrm>
              <a:off x="2371333" y="1211281"/>
              <a:ext cx="1762967" cy="2395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32375" rIns="43175" bIns="3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fr-FR" sz="17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Motivation encourages students to view challenges as opportunities for growth and improvement, fostering a positive attitude toward learning.</a:t>
              </a:r>
              <a:endParaRPr sz="17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8"/>
            <p:cNvSpPr/>
            <p:nvPr/>
          </p:nvSpPr>
          <p:spPr>
            <a:xfrm>
              <a:off x="4438208" y="0"/>
              <a:ext cx="2061550" cy="385477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4DAED"/>
                </a:gs>
                <a:gs pos="50000">
                  <a:srgbClr val="CAD2EB"/>
                </a:gs>
                <a:gs pos="100000">
                  <a:srgbClr val="AFB8D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8"/>
            <p:cNvSpPr txBox="1"/>
            <p:nvPr/>
          </p:nvSpPr>
          <p:spPr>
            <a:xfrm>
              <a:off x="4438208" y="0"/>
              <a:ext cx="2061550" cy="1156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68575" rIns="68575" bIns="685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Increased Depth of Learning</a:t>
              </a:r>
              <a:endPara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8"/>
            <p:cNvSpPr/>
            <p:nvPr/>
          </p:nvSpPr>
          <p:spPr>
            <a:xfrm>
              <a:off x="4511039" y="1156433"/>
              <a:ext cx="1915889" cy="2505605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209;p8"/>
            <p:cNvSpPr txBox="1"/>
            <p:nvPr/>
          </p:nvSpPr>
          <p:spPr>
            <a:xfrm>
              <a:off x="4567153" y="1212547"/>
              <a:ext cx="1803661" cy="23933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32375" rIns="43175" bIns="3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fr-FR" sz="17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Motivated learners seek deeper connections within a subject, resulting in a more meaningful and profound comprehension of the material.</a:t>
              </a:r>
              <a:endParaRPr sz="17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8"/>
            <p:cNvSpPr/>
            <p:nvPr/>
          </p:nvSpPr>
          <p:spPr>
            <a:xfrm>
              <a:off x="6654375" y="0"/>
              <a:ext cx="2061550" cy="385477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4DAED"/>
                </a:gs>
                <a:gs pos="50000">
                  <a:srgbClr val="CAD2EB"/>
                </a:gs>
                <a:gs pos="100000">
                  <a:srgbClr val="AFB8D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211;p8"/>
            <p:cNvSpPr txBox="1"/>
            <p:nvPr/>
          </p:nvSpPr>
          <p:spPr>
            <a:xfrm>
              <a:off x="6654375" y="0"/>
              <a:ext cx="2061550" cy="1156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lang="fr-FR" sz="17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Development of Intrinsic Motivation</a:t>
              </a:r>
              <a:endParaRPr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8"/>
            <p:cNvSpPr/>
            <p:nvPr/>
          </p:nvSpPr>
          <p:spPr>
            <a:xfrm>
              <a:off x="6731395" y="1156433"/>
              <a:ext cx="1907511" cy="2505605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8"/>
            <p:cNvSpPr txBox="1"/>
            <p:nvPr/>
          </p:nvSpPr>
          <p:spPr>
            <a:xfrm>
              <a:off x="6787264" y="1212302"/>
              <a:ext cx="1795773" cy="23938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32375" rIns="43175" bIns="3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fr-FR" sz="17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Intrinsic motivation, fueled by genuine interest in a subject, is linked to sustained learning and mastery, fostering a lifelong love for learning.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8"/>
            <p:cNvSpPr/>
            <p:nvPr/>
          </p:nvSpPr>
          <p:spPr>
            <a:xfrm>
              <a:off x="8870542" y="0"/>
              <a:ext cx="2061550" cy="3854777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4DAED"/>
                </a:gs>
                <a:gs pos="50000">
                  <a:srgbClr val="CAD2EB"/>
                </a:gs>
                <a:gs pos="100000">
                  <a:srgbClr val="AFB8D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215;p8"/>
            <p:cNvSpPr txBox="1"/>
            <p:nvPr/>
          </p:nvSpPr>
          <p:spPr>
            <a:xfrm>
              <a:off x="8870542" y="0"/>
              <a:ext cx="2061550" cy="11564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4750" tIns="64750" rIns="64750" bIns="647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700"/>
                <a:buFont typeface="Arial"/>
                <a:buNone/>
              </a:pPr>
              <a:r>
                <a:rPr lang="fr-FR" sz="17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Effective Time Management and Study Habits</a:t>
              </a:r>
              <a:endParaRPr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8"/>
            <p:cNvSpPr/>
            <p:nvPr/>
          </p:nvSpPr>
          <p:spPr>
            <a:xfrm>
              <a:off x="8952419" y="1156433"/>
              <a:ext cx="1897797" cy="2505605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217;p8"/>
            <p:cNvSpPr txBox="1"/>
            <p:nvPr/>
          </p:nvSpPr>
          <p:spPr>
            <a:xfrm>
              <a:off x="9008004" y="1212018"/>
              <a:ext cx="1786627" cy="2394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32375" rIns="43175" bIns="323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Arial"/>
                <a:buNone/>
              </a:pPr>
              <a:r>
                <a:rPr lang="fr-FR" sz="17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Motivated students exhibit time management skills, allocating time for studying resulting in a more organized and efficient learning process.</a:t>
              </a:r>
              <a:endParaRPr sz="17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8" name="Google Shape;218;p8"/>
          <p:cNvSpPr txBox="1"/>
          <p:nvPr/>
        </p:nvSpPr>
        <p:spPr>
          <a:xfrm>
            <a:off x="627016" y="1302771"/>
            <a:ext cx="757487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374151"/>
              </a:buClr>
              <a:buSzPts val="2400"/>
              <a:buFont typeface="Arial"/>
              <a:buNone/>
            </a:pPr>
            <a:r>
              <a:rPr lang="fr-FR" sz="2400" b="1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C. The Impact of Motivation on Learning Outcomes</a:t>
            </a:r>
            <a:endParaRPr sz="24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 txBox="1"/>
          <p:nvPr/>
        </p:nvSpPr>
        <p:spPr>
          <a:xfrm>
            <a:off x="627016" y="1825094"/>
            <a:ext cx="10937968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Motivation has a profound impact on learning outcomes. Here are </a:t>
            </a:r>
            <a:r>
              <a:rPr lang="fr-FR" sz="2000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keyways</a:t>
            </a:r>
            <a:r>
              <a:rPr lang="fr-FR" sz="2000" b="0" i="0">
                <a:solidFill>
                  <a:srgbClr val="0F0F0F"/>
                </a:solidFill>
                <a:latin typeface="Arial"/>
                <a:ea typeface="Arial"/>
                <a:cs typeface="Arial"/>
                <a:sym typeface="Arial"/>
              </a:rPr>
              <a:t> in which motivation affects learning outcomes: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9"/>
          <p:cNvSpPr txBox="1">
            <a:spLocks noGrp="1"/>
          </p:cNvSpPr>
          <p:nvPr>
            <p:ph type="title"/>
          </p:nvPr>
        </p:nvSpPr>
        <p:spPr>
          <a:xfrm>
            <a:off x="748146" y="397375"/>
            <a:ext cx="10695708" cy="14374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fr-F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II. Challenges in Remote and Blended Learning </a:t>
            </a:r>
            <a:endParaRPr sz="4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519301" y="3429000"/>
            <a:ext cx="6431192" cy="564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40" b="1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A. Identifying Common Obstacles Students Face </a:t>
            </a:r>
            <a:endParaRPr sz="204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7" name="Google Shape;227;p9" descr="Too many problems? Maybe coping isn't the answer | Health &amp; wellbeing | The  Guardia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950493" y="2232219"/>
            <a:ext cx="5033920" cy="41223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1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10"/>
          <p:cNvSpPr txBox="1">
            <a:spLocks noGrp="1"/>
          </p:cNvSpPr>
          <p:nvPr>
            <p:ph type="title"/>
          </p:nvPr>
        </p:nvSpPr>
        <p:spPr>
          <a:xfrm>
            <a:off x="748146" y="106986"/>
            <a:ext cx="10695708" cy="133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fr-F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II. Challenges in Blended Learning </a:t>
            </a:r>
            <a:endParaRPr sz="4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35" name="Google Shape;235;p10"/>
          <p:cNvSpPr txBox="1"/>
          <p:nvPr/>
        </p:nvSpPr>
        <p:spPr>
          <a:xfrm>
            <a:off x="378690" y="1419277"/>
            <a:ext cx="859905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 The Role of Teacher-Student and Student-Student interactions 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277090" y="1819387"/>
            <a:ext cx="11471564" cy="9664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>
                <a:solidFill>
                  <a:schemeClr val="lt1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Teacher-student and student-student interactions play pivotal roles in the success of blended learning environments. They are fundamental for creating a supportive and engaging learning atmosphere. Here's an exploration of the importance of each</a:t>
            </a:r>
            <a:r>
              <a:rPr lang="fr-F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37" name="Google Shape;237;p10"/>
          <p:cNvGrpSpPr/>
          <p:nvPr/>
        </p:nvGrpSpPr>
        <p:grpSpPr>
          <a:xfrm>
            <a:off x="1239557" y="2860151"/>
            <a:ext cx="9770187" cy="3890862"/>
            <a:chOff x="1884" y="0"/>
            <a:chExt cx="9770187" cy="3890862"/>
          </a:xfrm>
        </p:grpSpPr>
        <p:sp>
          <p:nvSpPr>
            <p:cNvPr id="238" name="Google Shape;238;p10"/>
            <p:cNvSpPr/>
            <p:nvPr/>
          </p:nvSpPr>
          <p:spPr>
            <a:xfrm>
              <a:off x="61679" y="0"/>
              <a:ext cx="4564499" cy="114112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239;p10"/>
            <p:cNvSpPr txBox="1"/>
            <p:nvPr/>
          </p:nvSpPr>
          <p:spPr>
            <a:xfrm>
              <a:off x="95101" y="33422"/>
              <a:ext cx="4497655" cy="1074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EFE"/>
                </a:buClr>
                <a:buSzPts val="3000"/>
                <a:buFont typeface="Arial Black"/>
                <a:buNone/>
              </a:pPr>
              <a:r>
                <a:rPr lang="fr-FR" sz="3000" b="1" i="0" cap="none">
                  <a:solidFill>
                    <a:srgbClr val="FEFEFE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Teacher-Student Interactions</a:t>
              </a:r>
              <a:endParaRPr sz="3000" b="1" cap="none">
                <a:solidFill>
                  <a:srgbClr val="FEFEFE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40" name="Google Shape;240;p10"/>
            <p:cNvSpPr/>
            <p:nvPr/>
          </p:nvSpPr>
          <p:spPr>
            <a:xfrm rot="5498843">
              <a:off x="2256817" y="1174937"/>
              <a:ext cx="133716" cy="199696"/>
            </a:xfrm>
            <a:prstGeom prst="rightArrow">
              <a:avLst>
                <a:gd name="adj1" fmla="val 66700"/>
                <a:gd name="adj2" fmla="val 50000"/>
              </a:avLst>
            </a:prstGeom>
            <a:gradFill>
              <a:gsLst>
                <a:gs pos="0">
                  <a:srgbClr val="B5C2E2"/>
                </a:gs>
                <a:gs pos="50000">
                  <a:srgbClr val="A8B8DF"/>
                </a:gs>
                <a:gs pos="100000">
                  <a:srgbClr val="90A0C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241;p10"/>
            <p:cNvSpPr/>
            <p:nvPr/>
          </p:nvSpPr>
          <p:spPr>
            <a:xfrm>
              <a:off x="1884" y="1408447"/>
              <a:ext cx="4564499" cy="2482414"/>
            </a:xfrm>
            <a:prstGeom prst="roundRect">
              <a:avLst>
                <a:gd name="adj" fmla="val 10000"/>
              </a:avLst>
            </a:prstGeom>
            <a:solidFill>
              <a:srgbClr val="CCD3EA">
                <a:alpha val="89803"/>
              </a:srgbClr>
            </a:solidFill>
            <a:ln w="9525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242;p10"/>
            <p:cNvSpPr txBox="1"/>
            <p:nvPr/>
          </p:nvSpPr>
          <p:spPr>
            <a:xfrm>
              <a:off x="74591" y="1481154"/>
              <a:ext cx="4419085" cy="233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endPara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Guidance and Support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Motivation and Encourage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Clarity in Communication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Monitoring and Feedback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Building Relationships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Noto Sans Symbols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Individualized Support for Diverse Learners</a:t>
              </a:r>
              <a:endPara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3" name="Google Shape;243;p10"/>
            <p:cNvSpPr/>
            <p:nvPr/>
          </p:nvSpPr>
          <p:spPr>
            <a:xfrm>
              <a:off x="5207572" y="0"/>
              <a:ext cx="4564499" cy="1141124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244;p10"/>
            <p:cNvSpPr txBox="1"/>
            <p:nvPr/>
          </p:nvSpPr>
          <p:spPr>
            <a:xfrm>
              <a:off x="5240994" y="33422"/>
              <a:ext cx="4497655" cy="10742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EFEFE"/>
                </a:buClr>
                <a:buSzPts val="3000"/>
                <a:buFont typeface="Arial Black"/>
                <a:buNone/>
              </a:pPr>
              <a:r>
                <a:rPr lang="fr-FR" sz="3000" b="1" i="0" cap="none">
                  <a:solidFill>
                    <a:srgbClr val="FEFEFE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Student-Student Interactions</a:t>
              </a:r>
              <a:endParaRPr/>
            </a:p>
          </p:txBody>
        </p:sp>
        <p:sp>
          <p:nvSpPr>
            <p:cNvPr id="245" name="Google Shape;245;p10"/>
            <p:cNvSpPr/>
            <p:nvPr/>
          </p:nvSpPr>
          <p:spPr>
            <a:xfrm rot="5415290">
              <a:off x="7421389" y="1171902"/>
              <a:ext cx="130627" cy="199696"/>
            </a:xfrm>
            <a:prstGeom prst="rightArrow">
              <a:avLst>
                <a:gd name="adj1" fmla="val 66700"/>
                <a:gd name="adj2" fmla="val 50000"/>
              </a:avLst>
            </a:prstGeom>
            <a:gradFill>
              <a:gsLst>
                <a:gs pos="0">
                  <a:srgbClr val="B5C2E2"/>
                </a:gs>
                <a:gs pos="50000">
                  <a:srgbClr val="A8B8DF"/>
                </a:gs>
                <a:gs pos="100000">
                  <a:srgbClr val="90A0C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0"/>
            <p:cNvSpPr/>
            <p:nvPr/>
          </p:nvSpPr>
          <p:spPr>
            <a:xfrm>
              <a:off x="5198339" y="1402377"/>
              <a:ext cx="4564499" cy="2488485"/>
            </a:xfrm>
            <a:prstGeom prst="roundRect">
              <a:avLst>
                <a:gd name="adj" fmla="val 10000"/>
              </a:avLst>
            </a:prstGeom>
            <a:solidFill>
              <a:srgbClr val="CCD3EA">
                <a:alpha val="89803"/>
              </a:srgbClr>
            </a:solidFill>
            <a:ln w="9525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0"/>
            <p:cNvSpPr txBox="1"/>
            <p:nvPr/>
          </p:nvSpPr>
          <p:spPr>
            <a:xfrm>
              <a:off x="5271224" y="1475262"/>
              <a:ext cx="4418729" cy="23427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22850" rIns="22850" bIns="2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- Collaborative Learning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Social Engagement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Diversity of Perspectives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Peer Support Networks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Development of Communication Skills</a:t>
              </a:r>
              <a:endPara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- Promotion of Accountability</a:t>
              </a:r>
              <a:endParaRPr sz="18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1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1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1"/>
          <p:cNvSpPr txBox="1">
            <a:spLocks noGrp="1"/>
          </p:cNvSpPr>
          <p:nvPr>
            <p:ph type="title"/>
          </p:nvPr>
        </p:nvSpPr>
        <p:spPr>
          <a:xfrm>
            <a:off x="748146" y="106986"/>
            <a:ext cx="10695708" cy="1333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fr-FR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II. Challenges in Blended Learning </a:t>
            </a:r>
            <a:endParaRPr sz="4000" b="1"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255" name="Google Shape;255;p11"/>
          <p:cNvSpPr txBox="1"/>
          <p:nvPr/>
        </p:nvSpPr>
        <p:spPr>
          <a:xfrm>
            <a:off x="498764" y="1361258"/>
            <a:ext cx="4507345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C. Technology-Related Challenges</a:t>
            </a:r>
            <a:endParaRPr/>
          </a:p>
        </p:txBody>
      </p:sp>
      <p:sp>
        <p:nvSpPr>
          <p:cNvPr id="256" name="Google Shape;256;p11"/>
          <p:cNvSpPr txBox="1"/>
          <p:nvPr/>
        </p:nvSpPr>
        <p:spPr>
          <a:xfrm>
            <a:off x="350981" y="1784727"/>
            <a:ext cx="11092873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Technology-related challenges are common in remote and blended learning environments, impacting both educators and learners</a:t>
            </a:r>
            <a:r>
              <a:rPr lang="fr-FR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Here are some technology-related challenges:</a:t>
            </a:r>
            <a:endParaRPr sz="2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7" name="Google Shape;257;p11"/>
          <p:cNvGrpSpPr/>
          <p:nvPr/>
        </p:nvGrpSpPr>
        <p:grpSpPr>
          <a:xfrm>
            <a:off x="1724088" y="2739497"/>
            <a:ext cx="8826702" cy="4188367"/>
            <a:chOff x="929760" y="2457"/>
            <a:chExt cx="8826702" cy="4188367"/>
          </a:xfrm>
        </p:grpSpPr>
        <p:sp>
          <p:nvSpPr>
            <p:cNvPr id="258" name="Google Shape;258;p11"/>
            <p:cNvSpPr/>
            <p:nvPr/>
          </p:nvSpPr>
          <p:spPr>
            <a:xfrm>
              <a:off x="929760" y="2457"/>
              <a:ext cx="3929141" cy="2673723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1"/>
            <p:cNvSpPr txBox="1"/>
            <p:nvPr/>
          </p:nvSpPr>
          <p:spPr>
            <a:xfrm>
              <a:off x="992409" y="65106"/>
              <a:ext cx="3803843" cy="261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68575" rIns="22850" bIns="228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Access to Technology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Digital Literacy and Training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Technical Support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Adapting Instructional Strategies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Security and Privacy Concerns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Integration of Educational Technology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11"/>
            <p:cNvSpPr/>
            <p:nvPr/>
          </p:nvSpPr>
          <p:spPr>
            <a:xfrm>
              <a:off x="930189" y="2676181"/>
              <a:ext cx="3928282" cy="1149701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1"/>
            <p:cNvSpPr txBox="1"/>
            <p:nvPr/>
          </p:nvSpPr>
          <p:spPr>
            <a:xfrm>
              <a:off x="930189" y="2676181"/>
              <a:ext cx="2766395" cy="1149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0" rIns="406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fr-FR" sz="3200" b="1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TEACHERS</a:t>
              </a:r>
              <a:endParaRPr sz="42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62" name="Google Shape;262;p11"/>
            <p:cNvSpPr/>
            <p:nvPr/>
          </p:nvSpPr>
          <p:spPr>
            <a:xfrm>
              <a:off x="3649450" y="2711073"/>
              <a:ext cx="1579377" cy="1479751"/>
            </a:xfrm>
            <a:prstGeom prst="ellipse">
              <a:avLst/>
            </a:prstGeom>
            <a:blipFill rotWithShape="1">
              <a:blip r:embed="rId3">
                <a:alphaModFix/>
              </a:blip>
              <a:stretch>
                <a:fillRect l="-21996" r="-21996"/>
              </a:stretch>
            </a:blipFill>
            <a:ln w="9525" cap="flat" cmpd="sng">
              <a:solidFill>
                <a:srgbClr val="CCD3EA">
                  <a:alpha val="89803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1"/>
            <p:cNvSpPr/>
            <p:nvPr/>
          </p:nvSpPr>
          <p:spPr>
            <a:xfrm>
              <a:off x="5454221" y="12467"/>
              <a:ext cx="3953927" cy="2673723"/>
            </a:xfrm>
            <a:prstGeom prst="round2SameRect">
              <a:avLst>
                <a:gd name="adj1" fmla="val 8000"/>
                <a:gd name="adj2" fmla="val 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1"/>
            <p:cNvSpPr txBox="1"/>
            <p:nvPr/>
          </p:nvSpPr>
          <p:spPr>
            <a:xfrm>
              <a:off x="5516870" y="75116"/>
              <a:ext cx="3828629" cy="26110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2850" tIns="68575" rIns="22850" bIns="2285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Access to Devices and Internet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Digital Literacy Skills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Home Environment Challenges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Software Compatibility Issues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Online Assessment Challenges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Time Zone Differences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Digital Fatigue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Char char="•"/>
              </a:pPr>
              <a:r>
                <a:rPr lang="fr-FR" sz="1800" b="1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Communication Barriers</a:t>
              </a:r>
              <a:endParaRPr sz="18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11"/>
            <p:cNvSpPr/>
            <p:nvPr/>
          </p:nvSpPr>
          <p:spPr>
            <a:xfrm>
              <a:off x="5460095" y="2686191"/>
              <a:ext cx="3942179" cy="1149701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1"/>
            <p:cNvSpPr txBox="1"/>
            <p:nvPr/>
          </p:nvSpPr>
          <p:spPr>
            <a:xfrm>
              <a:off x="5460095" y="2686191"/>
              <a:ext cx="2776182" cy="11497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0" rIns="40625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fr-FR" sz="3200" b="1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STUDENTS</a:t>
              </a:r>
              <a:endParaRPr sz="42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67" name="Google Shape;267;p11"/>
            <p:cNvSpPr/>
            <p:nvPr/>
          </p:nvSpPr>
          <p:spPr>
            <a:xfrm>
              <a:off x="8195526" y="2747823"/>
              <a:ext cx="1560936" cy="1439711"/>
            </a:xfrm>
            <a:prstGeom prst="ellipse">
              <a:avLst/>
            </a:prstGeom>
            <a:blipFill rotWithShape="1">
              <a:blip r:embed="rId4">
                <a:alphaModFix/>
              </a:blip>
              <a:stretch>
                <a:fillRect l="-9999" r="-9999"/>
              </a:stretch>
            </a:blipFill>
            <a:ln w="1905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2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2"/>
          <p:cNvSpPr txBox="1">
            <a:spLocks noGrp="1"/>
          </p:cNvSpPr>
          <p:nvPr>
            <p:ph type="title"/>
          </p:nvPr>
        </p:nvSpPr>
        <p:spPr>
          <a:xfrm>
            <a:off x="230909" y="370319"/>
            <a:ext cx="4771691" cy="146771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fr-FR" sz="36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III. Strategies to Motivate Students </a:t>
            </a:r>
            <a:endParaRPr/>
          </a:p>
        </p:txBody>
      </p:sp>
      <p:pic>
        <p:nvPicPr>
          <p:cNvPr id="274" name="Google Shape;274;p12" descr="illustration of communication in the online environment"/>
          <p:cNvPicPr preferRelativeResize="0"/>
          <p:nvPr/>
        </p:nvPicPr>
        <p:blipFill rotWithShape="1">
          <a:blip r:embed="rId3">
            <a:alphaModFix/>
          </a:blip>
          <a:srcRect b="5936"/>
          <a:stretch/>
        </p:blipFill>
        <p:spPr>
          <a:xfrm>
            <a:off x="408328" y="2853005"/>
            <a:ext cx="4164414" cy="3917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12" descr="Une image contenant capture d’écran&#10;&#10;Description générée automatiquement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81071" y="2066031"/>
            <a:ext cx="7089819" cy="4563973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12"/>
          <p:cNvSpPr txBox="1"/>
          <p:nvPr/>
        </p:nvSpPr>
        <p:spPr>
          <a:xfrm>
            <a:off x="230909" y="2033555"/>
            <a:ext cx="463210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A. Building a supportive learning environment ​</a:t>
            </a:r>
            <a:endParaRPr/>
          </a:p>
        </p:txBody>
      </p:sp>
      <p:sp>
        <p:nvSpPr>
          <p:cNvPr id="277" name="Google Shape;277;p12"/>
          <p:cNvSpPr txBox="1"/>
          <p:nvPr/>
        </p:nvSpPr>
        <p:spPr>
          <a:xfrm>
            <a:off x="5190837" y="370319"/>
            <a:ext cx="6770254" cy="156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supportive environment contributes to student well-being, engagement, and overall academic success. Here are key strategies for creating a supportive learning environment: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3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/>
          </p:nvPr>
        </p:nvSpPr>
        <p:spPr>
          <a:xfrm>
            <a:off x="230909" y="370319"/>
            <a:ext cx="4771691" cy="146771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fr-FR" sz="36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III. Strategies to Motivate Students </a:t>
            </a:r>
            <a:endParaRPr/>
          </a:p>
        </p:txBody>
      </p:sp>
      <p:sp>
        <p:nvSpPr>
          <p:cNvPr id="284" name="Google Shape;284;p13"/>
          <p:cNvSpPr txBox="1"/>
          <p:nvPr/>
        </p:nvSpPr>
        <p:spPr>
          <a:xfrm>
            <a:off x="230909" y="2033555"/>
            <a:ext cx="463210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B. Fostering Autonomy and Choice​</a:t>
            </a:r>
            <a:endParaRPr/>
          </a:p>
        </p:txBody>
      </p:sp>
      <p:sp>
        <p:nvSpPr>
          <p:cNvPr id="285" name="Google Shape;285;p13"/>
          <p:cNvSpPr txBox="1"/>
          <p:nvPr/>
        </p:nvSpPr>
        <p:spPr>
          <a:xfrm>
            <a:off x="5403271" y="370319"/>
            <a:ext cx="6243783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Providing opportunities for autonomy and choice not only increases student motivation but also supports the development of critical skills such as decision-making and self-regulation. Here are strategies for fostering autonomy and choice: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6" name="Google Shape;286;p13"/>
          <p:cNvGrpSpPr/>
          <p:nvPr/>
        </p:nvGrpSpPr>
        <p:grpSpPr>
          <a:xfrm>
            <a:off x="990951" y="2791343"/>
            <a:ext cx="4125984" cy="4088883"/>
            <a:chOff x="990951" y="-45707"/>
            <a:chExt cx="4125984" cy="4088883"/>
          </a:xfrm>
        </p:grpSpPr>
        <p:sp>
          <p:nvSpPr>
            <p:cNvPr id="287" name="Google Shape;287;p13"/>
            <p:cNvSpPr/>
            <p:nvPr/>
          </p:nvSpPr>
          <p:spPr>
            <a:xfrm>
              <a:off x="1979705" y="892261"/>
              <a:ext cx="2230370" cy="223037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8" name="Google Shape;288;p13"/>
            <p:cNvSpPr txBox="1"/>
            <p:nvPr/>
          </p:nvSpPr>
          <p:spPr>
            <a:xfrm>
              <a:off x="2306335" y="1218891"/>
              <a:ext cx="1577110" cy="157711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2000"/>
                <a:buFont typeface="Arial Black"/>
                <a:buNone/>
              </a:pPr>
              <a:r>
                <a:rPr lang="fr-FR" sz="2000" b="1" cap="none">
                  <a:solidFill>
                    <a:srgbClr val="2F5496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For Educators</a:t>
              </a:r>
              <a:endParaRPr sz="2000" b="1" cap="none">
                <a:solidFill>
                  <a:srgbClr val="2F5496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289" name="Google Shape;289;p13"/>
            <p:cNvSpPr/>
            <p:nvPr/>
          </p:nvSpPr>
          <p:spPr>
            <a:xfrm>
              <a:off x="2391261" y="-45707"/>
              <a:ext cx="1462677" cy="1202102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0" name="Google Shape;290;p13"/>
            <p:cNvSpPr txBox="1"/>
            <p:nvPr/>
          </p:nvSpPr>
          <p:spPr>
            <a:xfrm>
              <a:off x="2605465" y="130337"/>
              <a:ext cx="1034269" cy="8500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Flexible Learning Paths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13"/>
            <p:cNvSpPr/>
            <p:nvPr/>
          </p:nvSpPr>
          <p:spPr>
            <a:xfrm>
              <a:off x="3678703" y="682773"/>
              <a:ext cx="1438232" cy="1341266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 txBox="1"/>
            <p:nvPr/>
          </p:nvSpPr>
          <p:spPr>
            <a:xfrm>
              <a:off x="3889327" y="879197"/>
              <a:ext cx="1016984" cy="94841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Project-Based Learning</a:t>
              </a: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675432" y="2065944"/>
              <a:ext cx="1354693" cy="133549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 txBox="1"/>
            <p:nvPr/>
          </p:nvSpPr>
          <p:spPr>
            <a:xfrm>
              <a:off x="3873822" y="2261522"/>
              <a:ext cx="957913" cy="9443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Students Created Assignments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2423940" y="2828963"/>
              <a:ext cx="1415672" cy="1214213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 txBox="1"/>
            <p:nvPr/>
          </p:nvSpPr>
          <p:spPr>
            <a:xfrm>
              <a:off x="2631260" y="3006780"/>
              <a:ext cx="1001032" cy="85857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Choice in Assessment Formats</a:t>
              </a: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990951" y="2024564"/>
              <a:ext cx="1625795" cy="1380175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 txBox="1"/>
            <p:nvPr/>
          </p:nvSpPr>
          <p:spPr>
            <a:xfrm>
              <a:off x="1229043" y="2226686"/>
              <a:ext cx="1149611" cy="9759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Autonomous Research Projects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1064412" y="575783"/>
              <a:ext cx="1482549" cy="1359778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0" name="Google Shape;300;p13"/>
            <p:cNvSpPr txBox="1"/>
            <p:nvPr/>
          </p:nvSpPr>
          <p:spPr>
            <a:xfrm>
              <a:off x="1281526" y="774918"/>
              <a:ext cx="1048321" cy="9615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Encourage Goal Setting</a:t>
              </a:r>
              <a:endParaRPr/>
            </a:p>
          </p:txBody>
        </p:sp>
      </p:grpSp>
      <p:grpSp>
        <p:nvGrpSpPr>
          <p:cNvPr id="301" name="Google Shape;301;p13"/>
          <p:cNvGrpSpPr/>
          <p:nvPr/>
        </p:nvGrpSpPr>
        <p:grpSpPr>
          <a:xfrm>
            <a:off x="6502872" y="2100417"/>
            <a:ext cx="4662996" cy="4621067"/>
            <a:chOff x="919492" y="-51656"/>
            <a:chExt cx="4662996" cy="4621067"/>
          </a:xfrm>
        </p:grpSpPr>
        <p:sp>
          <p:nvSpPr>
            <p:cNvPr id="302" name="Google Shape;302;p13"/>
            <p:cNvSpPr/>
            <p:nvPr/>
          </p:nvSpPr>
          <p:spPr>
            <a:xfrm>
              <a:off x="2036936" y="1008392"/>
              <a:ext cx="2520661" cy="2520661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3"/>
            <p:cNvSpPr txBox="1"/>
            <p:nvPr/>
          </p:nvSpPr>
          <p:spPr>
            <a:xfrm>
              <a:off x="2406078" y="1377534"/>
              <a:ext cx="1782377" cy="178237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5400" tIns="25400" rIns="25400" bIns="254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5496"/>
                </a:buClr>
                <a:buSzPts val="2000"/>
                <a:buFont typeface="Arial Black"/>
                <a:buNone/>
              </a:pPr>
              <a:r>
                <a:rPr lang="fr-FR" sz="2000" b="1" cap="none">
                  <a:solidFill>
                    <a:srgbClr val="2F5496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For Learners</a:t>
              </a:r>
              <a:endParaRPr sz="2000" b="1" cap="none">
                <a:solidFill>
                  <a:srgbClr val="2F5496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304" name="Google Shape;304;p13"/>
            <p:cNvSpPr/>
            <p:nvPr/>
          </p:nvSpPr>
          <p:spPr>
            <a:xfrm>
              <a:off x="2502058" y="-51656"/>
              <a:ext cx="1653049" cy="135856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13"/>
            <p:cNvSpPr txBox="1"/>
            <p:nvPr/>
          </p:nvSpPr>
          <p:spPr>
            <a:xfrm>
              <a:off x="2744141" y="147301"/>
              <a:ext cx="1168883" cy="9606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Goal Setting and Reflection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3"/>
            <p:cNvSpPr/>
            <p:nvPr/>
          </p:nvSpPr>
          <p:spPr>
            <a:xfrm>
              <a:off x="3957065" y="771638"/>
              <a:ext cx="1625423" cy="1515837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13"/>
            <p:cNvSpPr txBox="1"/>
            <p:nvPr/>
          </p:nvSpPr>
          <p:spPr>
            <a:xfrm>
              <a:off x="4195103" y="993627"/>
              <a:ext cx="1149347" cy="10718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Participation in Decision-Making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13"/>
            <p:cNvSpPr/>
            <p:nvPr/>
          </p:nvSpPr>
          <p:spPr>
            <a:xfrm>
              <a:off x="3953368" y="2334834"/>
              <a:ext cx="1531011" cy="1509309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13"/>
            <p:cNvSpPr txBox="1"/>
            <p:nvPr/>
          </p:nvSpPr>
          <p:spPr>
            <a:xfrm>
              <a:off x="4177579" y="2555867"/>
              <a:ext cx="1082589" cy="10672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Time Management and Planning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p13"/>
            <p:cNvSpPr/>
            <p:nvPr/>
          </p:nvSpPr>
          <p:spPr>
            <a:xfrm>
              <a:off x="2538990" y="3197163"/>
              <a:ext cx="1599926" cy="1372248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1" name="Google Shape;311;p13"/>
            <p:cNvSpPr txBox="1"/>
            <p:nvPr/>
          </p:nvSpPr>
          <p:spPr>
            <a:xfrm>
              <a:off x="2773294" y="3398124"/>
              <a:ext cx="1131318" cy="97032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Initiate Collaborative Projects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2" name="Google Shape;312;p13"/>
            <p:cNvSpPr/>
            <p:nvPr/>
          </p:nvSpPr>
          <p:spPr>
            <a:xfrm>
              <a:off x="919492" y="2288069"/>
              <a:ext cx="1837398" cy="1559810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3" name="Google Shape;313;p13"/>
            <p:cNvSpPr txBox="1"/>
            <p:nvPr/>
          </p:nvSpPr>
          <p:spPr>
            <a:xfrm>
              <a:off x="1188573" y="2516498"/>
              <a:ext cx="1299236" cy="11029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Reflect on Learning Styles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p13"/>
            <p:cNvSpPr/>
            <p:nvPr/>
          </p:nvSpPr>
          <p:spPr>
            <a:xfrm>
              <a:off x="1002515" y="650723"/>
              <a:ext cx="1675508" cy="1536759"/>
            </a:xfrm>
            <a:prstGeom prst="ellipse">
              <a:avLst/>
            </a:prstGeom>
            <a:solidFill>
              <a:srgbClr val="4372C3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5" name="Google Shape;315;p13"/>
            <p:cNvSpPr txBox="1"/>
            <p:nvPr/>
          </p:nvSpPr>
          <p:spPr>
            <a:xfrm>
              <a:off x="1247887" y="875776"/>
              <a:ext cx="1184764" cy="108665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775" tIns="17775" rIns="17775" bIns="177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fr-FR" sz="14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Connect Learning to Real-World 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4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4"/>
          <p:cNvSpPr txBox="1">
            <a:spLocks noGrp="1"/>
          </p:cNvSpPr>
          <p:nvPr>
            <p:ph type="title"/>
          </p:nvPr>
        </p:nvSpPr>
        <p:spPr>
          <a:xfrm>
            <a:off x="230909" y="370319"/>
            <a:ext cx="4771691" cy="1467717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 Black"/>
              <a:buNone/>
            </a:pPr>
            <a:r>
              <a:rPr lang="fr-FR" sz="36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III. Strategies to Motivate Students </a:t>
            </a:r>
            <a:endParaRPr/>
          </a:p>
        </p:txBody>
      </p:sp>
      <p:sp>
        <p:nvSpPr>
          <p:cNvPr id="322" name="Google Shape;322;p14"/>
          <p:cNvSpPr txBox="1"/>
          <p:nvPr/>
        </p:nvSpPr>
        <p:spPr>
          <a:xfrm>
            <a:off x="230909" y="2033555"/>
            <a:ext cx="4632101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C. Incorporating Active Learning</a:t>
            </a:r>
            <a:endParaRPr/>
          </a:p>
        </p:txBody>
      </p:sp>
      <p:sp>
        <p:nvSpPr>
          <p:cNvPr id="323" name="Google Shape;323;p14"/>
          <p:cNvSpPr txBox="1"/>
          <p:nvPr/>
        </p:nvSpPr>
        <p:spPr>
          <a:xfrm>
            <a:off x="5233509" y="370319"/>
            <a:ext cx="6330417" cy="132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Active learning involves students actively participating in the learning process rather than passively receiving information. Here are strategies to integrate active learning into your virtual or blended classrooms: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4" name="Google Shape;324;p14"/>
          <p:cNvGrpSpPr/>
          <p:nvPr/>
        </p:nvGrpSpPr>
        <p:grpSpPr>
          <a:xfrm>
            <a:off x="1346421" y="1375839"/>
            <a:ext cx="9803589" cy="5345818"/>
            <a:chOff x="669076" y="50182"/>
            <a:chExt cx="9803589" cy="5345818"/>
          </a:xfrm>
        </p:grpSpPr>
        <p:sp>
          <p:nvSpPr>
            <p:cNvPr id="325" name="Google Shape;325;p14"/>
            <p:cNvSpPr/>
            <p:nvPr/>
          </p:nvSpPr>
          <p:spPr>
            <a:xfrm>
              <a:off x="669076" y="898966"/>
              <a:ext cx="4915582" cy="3535993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14"/>
            <p:cNvSpPr txBox="1"/>
            <p:nvPr/>
          </p:nvSpPr>
          <p:spPr>
            <a:xfrm>
              <a:off x="841689" y="1071579"/>
              <a:ext cx="4570356" cy="31907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 Black"/>
                <a:buNone/>
              </a:pPr>
              <a:r>
                <a:rPr lang="fr-FR" sz="28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For Educators</a:t>
              </a:r>
              <a:endParaRPr sz="28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98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Facilitate virtual group discussion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Use online polling tools</a:t>
              </a:r>
              <a:endParaRPr sz="1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Integrate interactive quizzes or games 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Assign collaborative projects 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Present real-world case studies or scenarios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- Encourage students to prepare and deliver short presentations</a:t>
              </a:r>
              <a:endParaRPr sz="18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3356831" y="50182"/>
              <a:ext cx="4441436" cy="44414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3408" y="22195"/>
                  </a:moveTo>
                  <a:lnTo>
                    <a:pt x="13408" y="22195"/>
                  </a:lnTo>
                  <a:cubicBezTo>
                    <a:pt x="24801" y="8154"/>
                    <a:pt x="41918" y="0"/>
                    <a:pt x="59999" y="0"/>
                  </a:cubicBezTo>
                  <a:cubicBezTo>
                    <a:pt x="78081" y="0"/>
                    <a:pt x="95198" y="8154"/>
                    <a:pt x="106591" y="22194"/>
                  </a:cubicBez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5846637" y="898934"/>
              <a:ext cx="4626028" cy="3500960"/>
            </a:xfrm>
            <a:prstGeom prst="roundRect">
              <a:avLst>
                <a:gd name="adj" fmla="val 16667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4"/>
            <p:cNvSpPr txBox="1"/>
            <p:nvPr/>
          </p:nvSpPr>
          <p:spPr>
            <a:xfrm>
              <a:off x="6017540" y="1069837"/>
              <a:ext cx="4284222" cy="315915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200"/>
                <a:buFont typeface="Arial Black"/>
                <a:buNone/>
              </a:pPr>
              <a:r>
                <a:rPr lang="fr-FR" sz="32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For Learner</a:t>
              </a:r>
              <a:endParaRPr sz="1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112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Actively participate in virtual talks</a:t>
              </a:r>
              <a:endParaRPr sz="1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Share findings with the class through presentations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Work on problem-solving exercises</a:t>
              </a:r>
              <a:endParaRPr sz="1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Provide constructive feedback to peers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Create multimedia content</a:t>
              </a:r>
              <a:endParaRPr/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- Discuss reflections with peers </a:t>
              </a:r>
              <a:endParaRPr sz="1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63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Arial"/>
                <a:buNone/>
              </a:pPr>
              <a:r>
                <a:rPr lang="fr-FR" sz="1800" b="1" i="0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sz="1800" b="1" i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3372362" y="954564"/>
              <a:ext cx="4441436" cy="44414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497" y="93912"/>
                  </a:moveTo>
                  <a:cubicBezTo>
                    <a:pt x="98425" y="110073"/>
                    <a:pt x="80160" y="119811"/>
                    <a:pt x="60571" y="119997"/>
                  </a:cubicBezTo>
                  <a:cubicBezTo>
                    <a:pt x="40982" y="120184"/>
                    <a:pt x="22536" y="110796"/>
                    <a:pt x="11158" y="94849"/>
                  </a:cubicBezTo>
                </a:path>
              </a:pathLst>
            </a:custGeom>
            <a:noFill/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"/>
          <p:cNvSpPr txBox="1">
            <a:spLocks noGrp="1"/>
          </p:cNvSpPr>
          <p:nvPr>
            <p:ph type="title"/>
          </p:nvPr>
        </p:nvSpPr>
        <p:spPr>
          <a:xfrm>
            <a:off x="838200" y="256743"/>
            <a:ext cx="10515600" cy="1133499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Arial Black"/>
              <a:buNone/>
            </a:pPr>
            <a:r>
              <a:rPr lang="fr-FR" sz="4400" b="1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rPr>
              <a:t>III. Strategies to Motivate Students</a:t>
            </a:r>
            <a:endParaRPr>
              <a:solidFill>
                <a:schemeClr val="lt1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36" name="Google Shape;336;p15"/>
          <p:cNvGrpSpPr/>
          <p:nvPr/>
        </p:nvGrpSpPr>
        <p:grpSpPr>
          <a:xfrm>
            <a:off x="699091" y="2546562"/>
            <a:ext cx="10793815" cy="3425751"/>
            <a:chOff x="1317" y="523827"/>
            <a:chExt cx="10793815" cy="3425751"/>
          </a:xfrm>
        </p:grpSpPr>
        <p:sp>
          <p:nvSpPr>
            <p:cNvPr id="337" name="Google Shape;337;p15"/>
            <p:cNvSpPr/>
            <p:nvPr/>
          </p:nvSpPr>
          <p:spPr>
            <a:xfrm>
              <a:off x="1317" y="523827"/>
              <a:ext cx="4625920" cy="293745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15"/>
            <p:cNvSpPr/>
            <p:nvPr/>
          </p:nvSpPr>
          <p:spPr>
            <a:xfrm>
              <a:off x="515309" y="1012119"/>
              <a:ext cx="4625920" cy="293745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15"/>
            <p:cNvSpPr txBox="1"/>
            <p:nvPr/>
          </p:nvSpPr>
          <p:spPr>
            <a:xfrm>
              <a:off x="601344" y="1098154"/>
              <a:ext cx="4453850" cy="27653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9050" tIns="99050" rIns="99050" bIns="990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600"/>
                <a:buFont typeface="Arial"/>
                <a:buNone/>
              </a:pPr>
              <a:r>
                <a:rPr lang="fr-FR" sz="2600" b="0" i="0" u="none" strike="noStrike" cap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Promoting social interaction in a remote or blended learning environment contributes to a sense of community and helps students feel connected despite physical distance.</a:t>
              </a:r>
              <a:endParaRPr sz="2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15"/>
            <p:cNvSpPr/>
            <p:nvPr/>
          </p:nvSpPr>
          <p:spPr>
            <a:xfrm>
              <a:off x="5655221" y="523827"/>
              <a:ext cx="4625920" cy="293745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15"/>
            <p:cNvSpPr/>
            <p:nvPr/>
          </p:nvSpPr>
          <p:spPr>
            <a:xfrm>
              <a:off x="6169212" y="1012119"/>
              <a:ext cx="4625920" cy="2937459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9803"/>
              </a:schemeClr>
            </a:solidFill>
            <a:ln w="9525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15"/>
            <p:cNvSpPr txBox="1"/>
            <p:nvPr/>
          </p:nvSpPr>
          <p:spPr>
            <a:xfrm>
              <a:off x="6255247" y="1098154"/>
              <a:ext cx="4453850" cy="276538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6675" tIns="106675" rIns="106675" bIns="1066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800"/>
                <a:buFont typeface="Arial"/>
                <a:buNone/>
              </a:pPr>
              <a:r>
                <a:rPr lang="fr-FR" sz="28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Encouraging both structured and informal interactions creates a well-rounded and supportive virtual learning experience.</a:t>
              </a:r>
              <a:endParaRPr sz="2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15"/>
          <p:cNvSpPr txBox="1"/>
          <p:nvPr/>
        </p:nvSpPr>
        <p:spPr>
          <a:xfrm>
            <a:off x="838200" y="1598003"/>
            <a:ext cx="6310745" cy="424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D. Encouraging Social Interaction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6"/>
          <p:cNvPicPr preferRelativeResize="0"/>
          <p:nvPr/>
        </p:nvPicPr>
        <p:blipFill rotWithShape="1">
          <a:blip r:embed="rId3">
            <a:alphaModFix amt="25000"/>
          </a:blip>
          <a:srcRect r="-2" b="15602"/>
          <a:stretch/>
        </p:blipFill>
        <p:spPr>
          <a:xfrm>
            <a:off x="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16"/>
          <p:cNvSpPr txBox="1">
            <a:spLocks noGrp="1"/>
          </p:cNvSpPr>
          <p:nvPr>
            <p:ph type="title"/>
          </p:nvPr>
        </p:nvSpPr>
        <p:spPr>
          <a:xfrm>
            <a:off x="699656" y="-125756"/>
            <a:ext cx="10896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fr-FR" b="1">
                <a:latin typeface="Arial Black"/>
                <a:ea typeface="Arial Black"/>
                <a:cs typeface="Arial Black"/>
                <a:sym typeface="Arial Black"/>
              </a:rPr>
              <a:t>IV. Assessing and Adapting </a:t>
            </a:r>
            <a:endParaRPr/>
          </a:p>
        </p:txBody>
      </p:sp>
      <p:sp>
        <p:nvSpPr>
          <p:cNvPr id="350" name="Google Shape;350;p16"/>
          <p:cNvSpPr txBox="1"/>
          <p:nvPr/>
        </p:nvSpPr>
        <p:spPr>
          <a:xfrm>
            <a:off x="595744" y="1351306"/>
            <a:ext cx="11212946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Monitoring and measuring student motivation in remote or blended learning environments is of paramount importance for educators to understand the effectiveness of their instructional strategies and make informed adjustments.</a:t>
            </a:r>
            <a:r>
              <a:rPr lang="fr-FR" sz="1800" b="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1" name="Google Shape;351;p16"/>
          <p:cNvGrpSpPr/>
          <p:nvPr/>
        </p:nvGrpSpPr>
        <p:grpSpPr>
          <a:xfrm>
            <a:off x="676551" y="2372000"/>
            <a:ext cx="11222009" cy="4428146"/>
            <a:chOff x="316362" y="0"/>
            <a:chExt cx="11222009" cy="4428146"/>
          </a:xfrm>
        </p:grpSpPr>
        <p:sp>
          <p:nvSpPr>
            <p:cNvPr id="352" name="Google Shape;352;p16"/>
            <p:cNvSpPr/>
            <p:nvPr/>
          </p:nvSpPr>
          <p:spPr>
            <a:xfrm>
              <a:off x="6967800" y="0"/>
              <a:ext cx="4152802" cy="1716205"/>
            </a:xfrm>
            <a:prstGeom prst="roundRect">
              <a:avLst>
                <a:gd name="adj" fmla="val 1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16"/>
            <p:cNvSpPr txBox="1"/>
            <p:nvPr/>
          </p:nvSpPr>
          <p:spPr>
            <a:xfrm>
              <a:off x="6967800" y="0"/>
              <a:ext cx="4152802" cy="11441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91425" anchor="t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endParaRPr sz="24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 Black"/>
                <a:buNone/>
              </a:pPr>
              <a:r>
                <a:rPr lang="fr-FR" sz="24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Measuring Strategies</a:t>
              </a:r>
              <a:endParaRPr/>
            </a:p>
          </p:txBody>
        </p:sp>
        <p:sp>
          <p:nvSpPr>
            <p:cNvPr id="354" name="Google Shape;354;p16"/>
            <p:cNvSpPr/>
            <p:nvPr/>
          </p:nvSpPr>
          <p:spPr>
            <a:xfrm>
              <a:off x="7385569" y="1198947"/>
              <a:ext cx="4152802" cy="3229199"/>
            </a:xfrm>
            <a:prstGeom prst="roundRect">
              <a:avLst>
                <a:gd name="adj" fmla="val 10000"/>
              </a:avLst>
            </a:prstGeom>
            <a:solidFill>
              <a:schemeClr val="lt2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16"/>
            <p:cNvSpPr txBox="1"/>
            <p:nvPr/>
          </p:nvSpPr>
          <p:spPr>
            <a:xfrm>
              <a:off x="7480149" y="1293527"/>
              <a:ext cx="3963642" cy="3040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8000" tIns="128000" rIns="128000" bIns="128000" anchor="t" anchorCtr="0">
              <a:noAutofit/>
            </a:bodyPr>
            <a:lstStyle/>
            <a:p>
              <a:pPr marL="171450" marR="0" lvl="1" indent="-17145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Implement self-reported motivation scales to measure students' intrinsic and extrinsic motivation.</a:t>
              </a: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Collaborate with students to set personalized learning goals.</a:t>
              </a: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Analyze students' performance on assessments and assignments as an indirect measure of motivation</a:t>
              </a:r>
              <a:r>
                <a:rPr lang="fr-FR" sz="18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171450" marR="0" lvl="1" indent="-171450" algn="l" rtl="0">
                <a:lnSpc>
                  <a:spcPct val="90000"/>
                </a:lnSpc>
                <a:spcBef>
                  <a:spcPts val="27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Char char="•"/>
              </a:pPr>
              <a:r>
                <a:rPr lang="fr-FR" sz="18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Administer pre- and post-surveys to assess changes in motivation levels</a:t>
              </a:r>
              <a:endParaRPr sz="18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6"/>
            <p:cNvSpPr/>
            <p:nvPr/>
          </p:nvSpPr>
          <p:spPr>
            <a:xfrm rot="-3668">
              <a:off x="4954341" y="290518"/>
              <a:ext cx="1786870" cy="1033927"/>
            </a:xfrm>
            <a:prstGeom prst="rightArrow">
              <a:avLst>
                <a:gd name="adj1" fmla="val 60000"/>
                <a:gd name="adj2" fmla="val 50000"/>
              </a:avLst>
            </a:prstGeom>
            <a:solidFill>
              <a:srgbClr val="AEB2B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6"/>
            <p:cNvSpPr txBox="1"/>
            <p:nvPr/>
          </p:nvSpPr>
          <p:spPr>
            <a:xfrm rot="10796332">
              <a:off x="4954341" y="497468"/>
              <a:ext cx="1476692" cy="6203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700"/>
                <a:buFont typeface="Calibri"/>
                <a:buNone/>
              </a:pPr>
              <a:endParaRPr sz="3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8" name="Google Shape;358;p16"/>
            <p:cNvSpPr/>
            <p:nvPr/>
          </p:nvSpPr>
          <p:spPr>
            <a:xfrm>
              <a:off x="316362" y="0"/>
              <a:ext cx="4152802" cy="1530938"/>
            </a:xfrm>
            <a:prstGeom prst="roundRect">
              <a:avLst>
                <a:gd name="adj" fmla="val 10000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9" name="Google Shape;359;p16"/>
            <p:cNvSpPr txBox="1"/>
            <p:nvPr/>
          </p:nvSpPr>
          <p:spPr>
            <a:xfrm>
              <a:off x="316362" y="0"/>
              <a:ext cx="4152802" cy="102062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70675" tIns="170675" rIns="170675" bIns="9142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Calibri"/>
                <a:buNone/>
              </a:pPr>
              <a:endParaRPr sz="240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840"/>
                </a:spcBef>
                <a:spcAft>
                  <a:spcPts val="0"/>
                </a:spcAft>
                <a:buClr>
                  <a:schemeClr val="lt1"/>
                </a:buClr>
                <a:buSzPts val="2400"/>
                <a:buFont typeface="Arial Black"/>
                <a:buNone/>
              </a:pPr>
              <a:r>
                <a:rPr lang="fr-FR" sz="2400">
                  <a:solidFill>
                    <a:schemeClr val="lt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Monitoring Strategies</a:t>
              </a:r>
              <a:endParaRPr/>
            </a:p>
          </p:txBody>
        </p:sp>
        <p:sp>
          <p:nvSpPr>
            <p:cNvPr id="360" name="Google Shape;360;p16"/>
            <p:cNvSpPr/>
            <p:nvPr/>
          </p:nvSpPr>
          <p:spPr>
            <a:xfrm>
              <a:off x="812743" y="1198947"/>
              <a:ext cx="4152802" cy="3229199"/>
            </a:xfrm>
            <a:prstGeom prst="roundRect">
              <a:avLst>
                <a:gd name="adj" fmla="val 10000"/>
              </a:avLst>
            </a:prstGeom>
            <a:solidFill>
              <a:schemeClr val="lt2">
                <a:alpha val="89803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6"/>
            <p:cNvSpPr txBox="1"/>
            <p:nvPr/>
          </p:nvSpPr>
          <p:spPr>
            <a:xfrm>
              <a:off x="907323" y="1293527"/>
              <a:ext cx="3963642" cy="304003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t" anchorCtr="0">
              <a:noAutofit/>
            </a:bodyPr>
            <a:lstStyle/>
            <a:p>
              <a:pPr marL="228600" marR="0" lvl="1" indent="-2286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fr-FR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Track virtual class attendance</a:t>
              </a:r>
              <a:endParaRPr/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fr-FR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Analyze trends in login frequency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fr-FR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Administer surveys or feedback forms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28600" marR="0" lvl="1" indent="-228600" algn="l" rtl="0">
                <a:lnSpc>
                  <a:spcPct val="90000"/>
                </a:lnSpc>
                <a:spcBef>
                  <a:spcPts val="3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Arial"/>
                <a:buChar char="•"/>
              </a:pPr>
              <a:r>
                <a:rPr lang="fr-FR" sz="2000" b="0" i="0" u="none" strike="noStrike" cap="non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Incorporate peer assessments to gauge students' perceptions</a:t>
              </a:r>
              <a:endParaRPr sz="2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62" name="Google Shape;362;p16"/>
          <p:cNvSpPr txBox="1"/>
          <p:nvPr/>
        </p:nvSpPr>
        <p:spPr>
          <a:xfrm>
            <a:off x="595744" y="999752"/>
            <a:ext cx="616989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A. Monitoring and Measuring Student Motivation 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2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17"/>
          <p:cNvPicPr preferRelativeResize="0"/>
          <p:nvPr/>
        </p:nvPicPr>
        <p:blipFill rotWithShape="1">
          <a:blip r:embed="rId3">
            <a:alphaModFix amt="25000"/>
          </a:blip>
          <a:srcRect r="-2" b="15602"/>
          <a:stretch/>
        </p:blipFill>
        <p:spPr>
          <a:xfrm>
            <a:off x="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68" name="Google Shape;368;p17"/>
          <p:cNvSpPr txBox="1">
            <a:spLocks noGrp="1"/>
          </p:cNvSpPr>
          <p:nvPr>
            <p:ph type="title"/>
          </p:nvPr>
        </p:nvSpPr>
        <p:spPr>
          <a:xfrm>
            <a:off x="699656" y="-125756"/>
            <a:ext cx="10896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 Black"/>
              <a:buNone/>
            </a:pPr>
            <a:r>
              <a:rPr lang="fr-FR" b="1">
                <a:latin typeface="Arial Black"/>
                <a:ea typeface="Arial Black"/>
                <a:cs typeface="Arial Black"/>
                <a:sym typeface="Arial Black"/>
              </a:rPr>
              <a:t>IV. Assessing and Adapting </a:t>
            </a:r>
            <a:endParaRPr/>
          </a:p>
        </p:txBody>
      </p:sp>
      <p:sp>
        <p:nvSpPr>
          <p:cNvPr id="369" name="Google Shape;369;p17"/>
          <p:cNvSpPr txBox="1"/>
          <p:nvPr/>
        </p:nvSpPr>
        <p:spPr>
          <a:xfrm>
            <a:off x="595743" y="1044857"/>
            <a:ext cx="8308111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 Case Study: Example of Successful Motivation Strategies </a:t>
            </a:r>
            <a:endParaRPr sz="2000" b="1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0" name="Google Shape;370;p17" descr="How to Write Case Studies - TechnologyAdvice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2244654"/>
            <a:ext cx="4637364" cy="3637451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7"/>
          <p:cNvSpPr txBox="1"/>
          <p:nvPr/>
        </p:nvSpPr>
        <p:spPr>
          <a:xfrm>
            <a:off x="4719782" y="1378188"/>
            <a:ext cx="7472198" cy="53703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SenEcole: Technology-Enhanced Learning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Overview</a:t>
            </a:r>
            <a:r>
              <a:rPr lang="fr-FR" sz="19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lang="fr-FR" sz="19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fr-FR" sz="1900" b="0" i="0" u="sng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SenEcole</a:t>
            </a:r>
            <a:r>
              <a:rPr lang="fr-FR" sz="19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is an initiative that aims to improve education in Senegal through technology-enhanced learning.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Motivation Strategy</a:t>
            </a:r>
            <a:r>
              <a:rPr lang="fr-FR" sz="19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9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06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lang="fr-FR" sz="19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Digital Learning Resources:</a:t>
            </a:r>
            <a:r>
              <a:rPr lang="fr-FR" sz="19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SenEcole provides digital learning resources, including online courses and interactive content. By leveraging technology, the initiative aims to make learning more engaging and accessible.</a:t>
            </a:r>
            <a:endParaRPr/>
          </a:p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r>
              <a:rPr lang="fr-FR" sz="19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900" b="0" i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1206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900"/>
              <a:buFont typeface="Arial"/>
              <a:buChar char="•"/>
            </a:pPr>
            <a:r>
              <a:rPr lang="fr-FR" sz="19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Increased Access:</a:t>
            </a:r>
            <a:r>
              <a:rPr lang="fr-FR" sz="19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SenEcole contributes to increased access to educational resources, motivating students by providing them with tools for self-directed learning.</a:t>
            </a: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8"/>
          <p:cNvSpPr/>
          <p:nvPr/>
        </p:nvSpPr>
        <p:spPr>
          <a:xfrm rot="-5400000">
            <a:off x="800100" y="1491343"/>
            <a:ext cx="3333749" cy="3499103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7" name="Google Shape;377;p18"/>
          <p:cNvSpPr txBox="1"/>
          <p:nvPr/>
        </p:nvSpPr>
        <p:spPr>
          <a:xfrm>
            <a:off x="2051217" y="433372"/>
            <a:ext cx="8478238" cy="436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400" b="1" i="0">
                <a:solidFill>
                  <a:srgbClr val="343541"/>
                </a:solidFill>
                <a:latin typeface="Arial"/>
                <a:ea typeface="Arial"/>
                <a:cs typeface="Arial"/>
                <a:sym typeface="Arial"/>
              </a:rPr>
              <a:t>A. The importance of Teacher </a:t>
            </a:r>
            <a:r>
              <a:rPr lang="fr-FR" sz="2400" b="1">
                <a:solidFill>
                  <a:srgbClr val="343541"/>
                </a:solidFill>
                <a:latin typeface="Arial"/>
                <a:ea typeface="Arial"/>
                <a:cs typeface="Arial"/>
                <a:sym typeface="Arial"/>
              </a:rPr>
              <a:t>E</a:t>
            </a:r>
            <a:r>
              <a:rPr lang="fr-FR" sz="2400" b="1" i="0">
                <a:solidFill>
                  <a:srgbClr val="343541"/>
                </a:solidFill>
                <a:latin typeface="Arial"/>
                <a:ea typeface="Arial"/>
                <a:cs typeface="Arial"/>
                <a:sym typeface="Arial"/>
              </a:rPr>
              <a:t>nthusiasm and Support</a:t>
            </a:r>
            <a:endParaRPr sz="24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18"/>
          <p:cNvSpPr txBox="1"/>
          <p:nvPr/>
        </p:nvSpPr>
        <p:spPr>
          <a:xfrm>
            <a:off x="4200175" y="1177515"/>
            <a:ext cx="7550601" cy="793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Here are several reasons highlighting the importance of teacher enthusiasm and support: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18"/>
          <p:cNvSpPr txBox="1">
            <a:spLocks noGrp="1"/>
          </p:cNvSpPr>
          <p:nvPr>
            <p:ph type="title"/>
          </p:nvPr>
        </p:nvSpPr>
        <p:spPr>
          <a:xfrm>
            <a:off x="715950" y="1906144"/>
            <a:ext cx="3078723" cy="25472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 Black"/>
              <a:buNone/>
            </a:pPr>
            <a:r>
              <a:rPr lang="fr-FR" sz="3600" b="1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V. Teacher's Role in Motivating Students</a:t>
            </a:r>
            <a:r>
              <a:rPr lang="fr-FR" sz="3600" b="0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endParaRPr sz="36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grpSp>
        <p:nvGrpSpPr>
          <p:cNvPr id="380" name="Google Shape;380;p18"/>
          <p:cNvGrpSpPr/>
          <p:nvPr/>
        </p:nvGrpSpPr>
        <p:grpSpPr>
          <a:xfrm>
            <a:off x="4276159" y="1983245"/>
            <a:ext cx="7877808" cy="3664097"/>
            <a:chOff x="2309" y="409227"/>
            <a:chExt cx="7877808" cy="3664097"/>
          </a:xfrm>
        </p:grpSpPr>
        <p:sp>
          <p:nvSpPr>
            <p:cNvPr id="381" name="Google Shape;381;p18"/>
            <p:cNvSpPr/>
            <p:nvPr/>
          </p:nvSpPr>
          <p:spPr>
            <a:xfrm>
              <a:off x="2309" y="409227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8"/>
            <p:cNvSpPr txBox="1"/>
            <p:nvPr/>
          </p:nvSpPr>
          <p:spPr>
            <a:xfrm>
              <a:off x="2309" y="409227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teachers inspire a positive attitude toward learning.</a:t>
              </a:r>
              <a:endPara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18"/>
            <p:cNvSpPr/>
            <p:nvPr/>
          </p:nvSpPr>
          <p:spPr>
            <a:xfrm>
              <a:off x="2017562" y="409227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8"/>
            <p:cNvSpPr txBox="1"/>
            <p:nvPr/>
          </p:nvSpPr>
          <p:spPr>
            <a:xfrm>
              <a:off x="2017562" y="409227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fr-FR" sz="15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teachers contribute to a positive and welcoming classroom atmosphere.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5" name="Google Shape;385;p18"/>
            <p:cNvSpPr/>
            <p:nvPr/>
          </p:nvSpPr>
          <p:spPr>
            <a:xfrm>
              <a:off x="4032816" y="409227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18"/>
            <p:cNvSpPr txBox="1"/>
            <p:nvPr/>
          </p:nvSpPr>
          <p:spPr>
            <a:xfrm>
              <a:off x="4032816" y="409227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3325" tIns="53325" rIns="53325" bIns="5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Arial"/>
                <a:buNone/>
              </a:pPr>
              <a:r>
                <a:rPr lang="fr-FR" sz="14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Teachers who express enthusiasm and provide support contribute to building students' confidence.</a:t>
              </a:r>
              <a:endParaRPr sz="1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7" name="Google Shape;387;p18"/>
            <p:cNvSpPr/>
            <p:nvPr/>
          </p:nvSpPr>
          <p:spPr>
            <a:xfrm>
              <a:off x="6048069" y="409227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18"/>
            <p:cNvSpPr txBox="1"/>
            <p:nvPr/>
          </p:nvSpPr>
          <p:spPr>
            <a:xfrm>
              <a:off x="6048069" y="409227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teachers can ignite a passion for learning within students.</a:t>
              </a:r>
              <a:endParaRPr sz="16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18"/>
            <p:cNvSpPr/>
            <p:nvPr/>
          </p:nvSpPr>
          <p:spPr>
            <a:xfrm>
              <a:off x="2309" y="1691661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18"/>
            <p:cNvSpPr txBox="1"/>
            <p:nvPr/>
          </p:nvSpPr>
          <p:spPr>
            <a:xfrm>
              <a:off x="2309" y="1691661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teachers often build strong connections with students.</a:t>
              </a:r>
              <a:endPara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18"/>
            <p:cNvSpPr/>
            <p:nvPr/>
          </p:nvSpPr>
          <p:spPr>
            <a:xfrm>
              <a:off x="2017562" y="1691661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18"/>
            <p:cNvSpPr txBox="1"/>
            <p:nvPr/>
          </p:nvSpPr>
          <p:spPr>
            <a:xfrm>
              <a:off x="2017562" y="1691661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fr-FR" sz="15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and supportive teachers serve as positive role models for students.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18"/>
            <p:cNvSpPr/>
            <p:nvPr/>
          </p:nvSpPr>
          <p:spPr>
            <a:xfrm>
              <a:off x="4032816" y="1691661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18"/>
            <p:cNvSpPr txBox="1"/>
            <p:nvPr/>
          </p:nvSpPr>
          <p:spPr>
            <a:xfrm>
              <a:off x="4032816" y="1691661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Supportive teachers are attuned to the individual needs of students.</a:t>
              </a:r>
              <a:endParaRPr/>
            </a:p>
          </p:txBody>
        </p:sp>
        <p:sp>
          <p:nvSpPr>
            <p:cNvPr id="395" name="Google Shape;395;p18"/>
            <p:cNvSpPr/>
            <p:nvPr/>
          </p:nvSpPr>
          <p:spPr>
            <a:xfrm>
              <a:off x="6048069" y="1691661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6" name="Google Shape;396;p18"/>
            <p:cNvSpPr txBox="1"/>
            <p:nvPr/>
          </p:nvSpPr>
          <p:spPr>
            <a:xfrm>
              <a:off x="6048069" y="1691661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and supportive teachers often foster a growth mindset.</a:t>
              </a:r>
              <a:endParaRPr sz="16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7" name="Google Shape;397;p18"/>
            <p:cNvSpPr/>
            <p:nvPr/>
          </p:nvSpPr>
          <p:spPr>
            <a:xfrm>
              <a:off x="1009936" y="2974095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8" name="Google Shape;398;p18"/>
            <p:cNvSpPr txBox="1"/>
            <p:nvPr/>
          </p:nvSpPr>
          <p:spPr>
            <a:xfrm>
              <a:off x="1009936" y="2974095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fr-FR" sz="15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teachers can maintain a well-managed classroom through positive reinforcement.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18"/>
            <p:cNvSpPr/>
            <p:nvPr/>
          </p:nvSpPr>
          <p:spPr>
            <a:xfrm>
              <a:off x="3025189" y="2974095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0" name="Google Shape;400;p18"/>
            <p:cNvSpPr txBox="1"/>
            <p:nvPr/>
          </p:nvSpPr>
          <p:spPr>
            <a:xfrm>
              <a:off x="3025189" y="2974095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0950" tIns="60950" rIns="60950" bIns="60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Arial"/>
                <a:buNone/>
              </a:pPr>
              <a:r>
                <a:rPr lang="fr-FR" sz="16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Supportive teachers contribute to the development of student resilience</a:t>
              </a:r>
              <a:r>
                <a:rPr lang="fr-FR" sz="1400" b="0" i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.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1" name="Google Shape;401;p18"/>
            <p:cNvSpPr/>
            <p:nvPr/>
          </p:nvSpPr>
          <p:spPr>
            <a:xfrm>
              <a:off x="5040443" y="2974095"/>
              <a:ext cx="1832048" cy="1099229"/>
            </a:xfrm>
            <a:prstGeom prst="rect">
              <a:avLst/>
            </a:prstGeom>
            <a:gradFill>
              <a:gsLst>
                <a:gs pos="0">
                  <a:srgbClr val="5E81C9"/>
                </a:gs>
                <a:gs pos="50000">
                  <a:srgbClr val="3B70C9"/>
                </a:gs>
                <a:gs pos="100000">
                  <a:srgbClr val="2E60B8"/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2745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18"/>
            <p:cNvSpPr txBox="1"/>
            <p:nvPr/>
          </p:nvSpPr>
          <p:spPr>
            <a:xfrm>
              <a:off x="5040443" y="2974095"/>
              <a:ext cx="1832048" cy="109922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Arial"/>
                <a:buNone/>
              </a:pPr>
              <a:r>
                <a:rPr lang="fr-FR" sz="1500" b="0" i="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Enthusiastic and supportive teachers often foster positive relationships with parents.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9"/>
          <p:cNvSpPr/>
          <p:nvPr/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1000">
                <a:srgbClr val="000000"/>
              </a:gs>
              <a:gs pos="100000">
                <a:srgbClr val="2F5496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9"/>
          <p:cNvSpPr/>
          <p:nvPr/>
        </p:nvSpPr>
        <p:spPr>
          <a:xfrm rot="-54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rgbClr val="4472C4">
                  <a:alpha val="49803"/>
                </a:srgbClr>
              </a:gs>
              <a:gs pos="100000">
                <a:srgbClr val="1F3864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19"/>
          <p:cNvSpPr/>
          <p:nvPr/>
        </p:nvSpPr>
        <p:spPr>
          <a:xfrm rot="-54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0784"/>
                </a:srgbClr>
              </a:gs>
              <a:gs pos="95000">
                <a:srgbClr val="5B9BD5">
                  <a:alpha val="0"/>
                </a:srgbClr>
              </a:gs>
              <a:gs pos="100000">
                <a:srgbClr val="5B9BD5">
                  <a:alpha val="0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19"/>
          <p:cNvSpPr txBox="1">
            <a:spLocks noGrp="1"/>
          </p:cNvSpPr>
          <p:nvPr>
            <p:ph type="title"/>
          </p:nvPr>
        </p:nvSpPr>
        <p:spPr>
          <a:xfrm>
            <a:off x="455064" y="320003"/>
            <a:ext cx="3259093" cy="20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lang="fr-FR" sz="32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V. Teacher's Role in Motivating Students </a:t>
            </a:r>
            <a:endParaRPr/>
          </a:p>
        </p:txBody>
      </p:sp>
      <p:sp>
        <p:nvSpPr>
          <p:cNvPr id="413" name="Google Shape;413;p19"/>
          <p:cNvSpPr txBox="1"/>
          <p:nvPr/>
        </p:nvSpPr>
        <p:spPr>
          <a:xfrm>
            <a:off x="365649" y="3889737"/>
            <a:ext cx="334850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 Professional Development for Online Teaching 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4" name="Google Shape;414;p19"/>
          <p:cNvGrpSpPr/>
          <p:nvPr/>
        </p:nvGrpSpPr>
        <p:grpSpPr>
          <a:xfrm>
            <a:off x="3959049" y="1130606"/>
            <a:ext cx="4306546" cy="2357882"/>
            <a:chOff x="1038" y="41379"/>
            <a:chExt cx="4306546" cy="2357882"/>
          </a:xfrm>
        </p:grpSpPr>
        <p:sp>
          <p:nvSpPr>
            <p:cNvPr id="415" name="Google Shape;415;p19"/>
            <p:cNvSpPr/>
            <p:nvPr/>
          </p:nvSpPr>
          <p:spPr>
            <a:xfrm>
              <a:off x="2154311" y="1015710"/>
              <a:ext cx="1178941" cy="40921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6" name="Google Shape;416;p19"/>
            <p:cNvSpPr/>
            <p:nvPr/>
          </p:nvSpPr>
          <p:spPr>
            <a:xfrm>
              <a:off x="975370" y="1015710"/>
              <a:ext cx="1178941" cy="40921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17" name="Google Shape;417;p19"/>
            <p:cNvSpPr/>
            <p:nvPr/>
          </p:nvSpPr>
          <p:spPr>
            <a:xfrm>
              <a:off x="1667146" y="41379"/>
              <a:ext cx="974331" cy="974331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19"/>
            <p:cNvSpPr/>
            <p:nvPr/>
          </p:nvSpPr>
          <p:spPr>
            <a:xfrm>
              <a:off x="1667146" y="41379"/>
              <a:ext cx="974331" cy="974331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19"/>
            <p:cNvSpPr/>
            <p:nvPr/>
          </p:nvSpPr>
          <p:spPr>
            <a:xfrm>
              <a:off x="1179980" y="216758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19"/>
            <p:cNvSpPr txBox="1"/>
            <p:nvPr/>
          </p:nvSpPr>
          <p:spPr>
            <a:xfrm>
              <a:off x="1179980" y="216758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325" tIns="13325" rIns="13325" bIns="133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100"/>
                <a:buFont typeface="Calibri"/>
                <a:buNone/>
              </a:pPr>
              <a:r>
                <a:rPr lang="fr-FR" sz="2100" b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1. Foundational Skills</a:t>
              </a:r>
              <a:endParaRPr sz="2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1" name="Google Shape;421;p19"/>
            <p:cNvSpPr/>
            <p:nvPr/>
          </p:nvSpPr>
          <p:spPr>
            <a:xfrm>
              <a:off x="488204" y="1424930"/>
              <a:ext cx="974331" cy="974331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19"/>
            <p:cNvSpPr/>
            <p:nvPr/>
          </p:nvSpPr>
          <p:spPr>
            <a:xfrm>
              <a:off x="488204" y="1424930"/>
              <a:ext cx="974331" cy="974331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19"/>
            <p:cNvSpPr/>
            <p:nvPr/>
          </p:nvSpPr>
          <p:spPr>
            <a:xfrm>
              <a:off x="1038" y="1600309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19"/>
            <p:cNvSpPr txBox="1"/>
            <p:nvPr/>
          </p:nvSpPr>
          <p:spPr>
            <a:xfrm>
              <a:off x="1038" y="1600309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Online Teaching Basics: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Understanding the fundamentals of online teaching</a:t>
              </a:r>
              <a:endParaRPr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19"/>
            <p:cNvSpPr/>
            <p:nvPr/>
          </p:nvSpPr>
          <p:spPr>
            <a:xfrm>
              <a:off x="2846087" y="1424930"/>
              <a:ext cx="974331" cy="974331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19"/>
            <p:cNvSpPr/>
            <p:nvPr/>
          </p:nvSpPr>
          <p:spPr>
            <a:xfrm>
              <a:off x="2846087" y="1424930"/>
              <a:ext cx="974331" cy="974331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19"/>
            <p:cNvSpPr/>
            <p:nvPr/>
          </p:nvSpPr>
          <p:spPr>
            <a:xfrm>
              <a:off x="2358921" y="1600309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 txBox="1"/>
            <p:nvPr/>
          </p:nvSpPr>
          <p:spPr>
            <a:xfrm>
              <a:off x="2358921" y="1600309"/>
              <a:ext cx="1948663" cy="6235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Tech Literacy: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Building proficiency in the use of online learning platforms </a:t>
              </a:r>
              <a:endParaRPr sz="1400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29" name="Google Shape;429;p19"/>
          <p:cNvGrpSpPr/>
          <p:nvPr/>
        </p:nvGrpSpPr>
        <p:grpSpPr>
          <a:xfrm>
            <a:off x="8095706" y="1117897"/>
            <a:ext cx="4145440" cy="2269675"/>
            <a:chOff x="999" y="502162"/>
            <a:chExt cx="4145440" cy="2269675"/>
          </a:xfrm>
        </p:grpSpPr>
        <p:sp>
          <p:nvSpPr>
            <p:cNvPr id="430" name="Google Shape;430;p19"/>
            <p:cNvSpPr/>
            <p:nvPr/>
          </p:nvSpPr>
          <p:spPr>
            <a:xfrm>
              <a:off x="2073719" y="1440045"/>
              <a:ext cx="1134837" cy="39391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31" name="Google Shape;431;p19"/>
            <p:cNvSpPr/>
            <p:nvPr/>
          </p:nvSpPr>
          <p:spPr>
            <a:xfrm>
              <a:off x="938882" y="1440045"/>
              <a:ext cx="1134837" cy="39391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32" name="Google Shape;432;p19"/>
            <p:cNvSpPr/>
            <p:nvPr/>
          </p:nvSpPr>
          <p:spPr>
            <a:xfrm>
              <a:off x="1604778" y="502162"/>
              <a:ext cx="937882" cy="937882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3" name="Google Shape;433;p19"/>
            <p:cNvSpPr/>
            <p:nvPr/>
          </p:nvSpPr>
          <p:spPr>
            <a:xfrm>
              <a:off x="1604778" y="502162"/>
              <a:ext cx="937882" cy="937882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4" name="Google Shape;434;p19"/>
            <p:cNvSpPr/>
            <p:nvPr/>
          </p:nvSpPr>
          <p:spPr>
            <a:xfrm>
              <a:off x="1135837" y="670981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5" name="Google Shape;435;p19"/>
            <p:cNvSpPr txBox="1"/>
            <p:nvPr/>
          </p:nvSpPr>
          <p:spPr>
            <a:xfrm>
              <a:off x="1135837" y="670981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2. Pedagogy for Online Learning</a:t>
              </a:r>
              <a:endParaRPr sz="2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6" name="Google Shape;436;p19"/>
            <p:cNvSpPr/>
            <p:nvPr/>
          </p:nvSpPr>
          <p:spPr>
            <a:xfrm>
              <a:off x="469941" y="1833955"/>
              <a:ext cx="937882" cy="937882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7" name="Google Shape;437;p19"/>
            <p:cNvSpPr/>
            <p:nvPr/>
          </p:nvSpPr>
          <p:spPr>
            <a:xfrm>
              <a:off x="469941" y="1833955"/>
              <a:ext cx="937882" cy="937882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8" name="Google Shape;438;p19"/>
            <p:cNvSpPr/>
            <p:nvPr/>
          </p:nvSpPr>
          <p:spPr>
            <a:xfrm>
              <a:off x="999" y="2002774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9" name="Google Shape;439;p19"/>
            <p:cNvSpPr txBox="1"/>
            <p:nvPr/>
          </p:nvSpPr>
          <p:spPr>
            <a:xfrm>
              <a:off x="999" y="2002774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Effective Instruction Design: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Learning to design engaging and interactive online courses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19"/>
            <p:cNvSpPr/>
            <p:nvPr/>
          </p:nvSpPr>
          <p:spPr>
            <a:xfrm>
              <a:off x="2739616" y="1833955"/>
              <a:ext cx="937882" cy="937882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1" name="Google Shape;441;p19"/>
            <p:cNvSpPr/>
            <p:nvPr/>
          </p:nvSpPr>
          <p:spPr>
            <a:xfrm>
              <a:off x="2739616" y="1833955"/>
              <a:ext cx="937882" cy="937882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2" name="Google Shape;442;p19"/>
            <p:cNvSpPr/>
            <p:nvPr/>
          </p:nvSpPr>
          <p:spPr>
            <a:xfrm>
              <a:off x="2270675" y="2002774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3" name="Google Shape;443;p19"/>
            <p:cNvSpPr txBox="1"/>
            <p:nvPr/>
          </p:nvSpPr>
          <p:spPr>
            <a:xfrm>
              <a:off x="2270675" y="2002774"/>
              <a:ext cx="1875764" cy="6002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Differentiated Instruction: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Adapting teaching methods to accommodate diverse learning styles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44" name="Google Shape;444;p19"/>
          <p:cNvSpPr txBox="1"/>
          <p:nvPr/>
        </p:nvSpPr>
        <p:spPr>
          <a:xfrm>
            <a:off x="4333584" y="327210"/>
            <a:ext cx="7565575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Here's a comprehensive guide to professional development for online teaching</a:t>
            </a:r>
            <a:r>
              <a:rPr lang="fr-FR" sz="1800" b="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5" name="Google Shape;445;p19"/>
          <p:cNvGrpSpPr/>
          <p:nvPr/>
        </p:nvGrpSpPr>
        <p:grpSpPr>
          <a:xfrm>
            <a:off x="4119012" y="4098259"/>
            <a:ext cx="4146621" cy="2270321"/>
            <a:chOff x="1000" y="208523"/>
            <a:chExt cx="4146621" cy="2270321"/>
          </a:xfrm>
        </p:grpSpPr>
        <p:sp>
          <p:nvSpPr>
            <p:cNvPr id="446" name="Google Shape;446;p19"/>
            <p:cNvSpPr/>
            <p:nvPr/>
          </p:nvSpPr>
          <p:spPr>
            <a:xfrm>
              <a:off x="2074311" y="1146673"/>
              <a:ext cx="1135161" cy="394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47" name="Google Shape;447;p19"/>
            <p:cNvSpPr/>
            <p:nvPr/>
          </p:nvSpPr>
          <p:spPr>
            <a:xfrm>
              <a:off x="939150" y="1146673"/>
              <a:ext cx="1135161" cy="394022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48" name="Google Shape;448;p19"/>
            <p:cNvSpPr/>
            <p:nvPr/>
          </p:nvSpPr>
          <p:spPr>
            <a:xfrm>
              <a:off x="1605236" y="208523"/>
              <a:ext cx="938149" cy="93814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19"/>
            <p:cNvSpPr/>
            <p:nvPr/>
          </p:nvSpPr>
          <p:spPr>
            <a:xfrm>
              <a:off x="1605236" y="208523"/>
              <a:ext cx="938149" cy="93814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19"/>
            <p:cNvSpPr/>
            <p:nvPr/>
          </p:nvSpPr>
          <p:spPr>
            <a:xfrm>
              <a:off x="1136161" y="377390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19"/>
            <p:cNvSpPr txBox="1"/>
            <p:nvPr/>
          </p:nvSpPr>
          <p:spPr>
            <a:xfrm>
              <a:off x="1136161" y="377390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3. Assessment and Feedback</a:t>
              </a:r>
              <a:endParaRPr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19"/>
            <p:cNvSpPr/>
            <p:nvPr/>
          </p:nvSpPr>
          <p:spPr>
            <a:xfrm>
              <a:off x="470075" y="1540695"/>
              <a:ext cx="938149" cy="93814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3" name="Google Shape;453;p19"/>
            <p:cNvSpPr/>
            <p:nvPr/>
          </p:nvSpPr>
          <p:spPr>
            <a:xfrm>
              <a:off x="470075" y="1540695"/>
              <a:ext cx="938149" cy="93814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4" name="Google Shape;454;p19"/>
            <p:cNvSpPr/>
            <p:nvPr/>
          </p:nvSpPr>
          <p:spPr>
            <a:xfrm>
              <a:off x="1000" y="1709562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5" name="Google Shape;455;p19"/>
            <p:cNvSpPr txBox="1"/>
            <p:nvPr/>
          </p:nvSpPr>
          <p:spPr>
            <a:xfrm>
              <a:off x="1000" y="1709562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Online Assessment Strategies: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Developing effective methods for assessing student learning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19"/>
            <p:cNvSpPr/>
            <p:nvPr/>
          </p:nvSpPr>
          <p:spPr>
            <a:xfrm>
              <a:off x="2740397" y="1540695"/>
              <a:ext cx="938149" cy="93814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19"/>
            <p:cNvSpPr/>
            <p:nvPr/>
          </p:nvSpPr>
          <p:spPr>
            <a:xfrm>
              <a:off x="2740397" y="1540695"/>
              <a:ext cx="938149" cy="93814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8" name="Google Shape;458;p19"/>
            <p:cNvSpPr/>
            <p:nvPr/>
          </p:nvSpPr>
          <p:spPr>
            <a:xfrm>
              <a:off x="2271322" y="1709562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9" name="Google Shape;459;p19"/>
            <p:cNvSpPr txBox="1"/>
            <p:nvPr/>
          </p:nvSpPr>
          <p:spPr>
            <a:xfrm>
              <a:off x="2271322" y="1709562"/>
              <a:ext cx="1876299" cy="60041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Timely and Constructive Feedback: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Providing feedback that is prompt, constructive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0" name="Google Shape;460;p19"/>
          <p:cNvGrpSpPr/>
          <p:nvPr/>
        </p:nvGrpSpPr>
        <p:grpSpPr>
          <a:xfrm>
            <a:off x="8152244" y="4187540"/>
            <a:ext cx="4088916" cy="2238728"/>
            <a:chOff x="986" y="297803"/>
            <a:chExt cx="4088916" cy="2238728"/>
          </a:xfrm>
        </p:grpSpPr>
        <p:sp>
          <p:nvSpPr>
            <p:cNvPr id="461" name="Google Shape;461;p19"/>
            <p:cNvSpPr/>
            <p:nvPr/>
          </p:nvSpPr>
          <p:spPr>
            <a:xfrm>
              <a:off x="2045444" y="1222897"/>
              <a:ext cx="1119364" cy="3885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62" name="Google Shape;462;p19"/>
            <p:cNvSpPr/>
            <p:nvPr/>
          </p:nvSpPr>
          <p:spPr>
            <a:xfrm>
              <a:off x="926080" y="1222897"/>
              <a:ext cx="1119364" cy="388539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63" name="Google Shape;463;p19"/>
            <p:cNvSpPr/>
            <p:nvPr/>
          </p:nvSpPr>
          <p:spPr>
            <a:xfrm>
              <a:off x="1582897" y="297803"/>
              <a:ext cx="925094" cy="92509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4" name="Google Shape;464;p19"/>
            <p:cNvSpPr/>
            <p:nvPr/>
          </p:nvSpPr>
          <p:spPr>
            <a:xfrm>
              <a:off x="1582897" y="297803"/>
              <a:ext cx="925094" cy="92509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5" name="Google Shape;465;p19"/>
            <p:cNvSpPr/>
            <p:nvPr/>
          </p:nvSpPr>
          <p:spPr>
            <a:xfrm>
              <a:off x="1120350" y="464320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6" name="Google Shape;466;p19"/>
            <p:cNvSpPr txBox="1"/>
            <p:nvPr/>
          </p:nvSpPr>
          <p:spPr>
            <a:xfrm>
              <a:off x="1120350" y="464320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4.Technology Integration</a:t>
              </a:r>
              <a:endParaRPr sz="2200" b="1" i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67" name="Google Shape;467;p19"/>
            <p:cNvSpPr/>
            <p:nvPr/>
          </p:nvSpPr>
          <p:spPr>
            <a:xfrm>
              <a:off x="463533" y="1611437"/>
              <a:ext cx="925094" cy="92509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8" name="Google Shape;468;p19"/>
            <p:cNvSpPr/>
            <p:nvPr/>
          </p:nvSpPr>
          <p:spPr>
            <a:xfrm>
              <a:off x="463533" y="1611437"/>
              <a:ext cx="925094" cy="92509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9" name="Google Shape;469;p19"/>
            <p:cNvSpPr/>
            <p:nvPr/>
          </p:nvSpPr>
          <p:spPr>
            <a:xfrm>
              <a:off x="986" y="1777954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0" name="Google Shape;470;p19"/>
            <p:cNvSpPr txBox="1"/>
            <p:nvPr/>
          </p:nvSpPr>
          <p:spPr>
            <a:xfrm>
              <a:off x="986" y="1777954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Digital Tools for Teaching: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Exploring and integrating educational technology tools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19"/>
            <p:cNvSpPr/>
            <p:nvPr/>
          </p:nvSpPr>
          <p:spPr>
            <a:xfrm>
              <a:off x="2702261" y="1611437"/>
              <a:ext cx="925094" cy="92509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2" name="Google Shape;472;p19"/>
            <p:cNvSpPr/>
            <p:nvPr/>
          </p:nvSpPr>
          <p:spPr>
            <a:xfrm>
              <a:off x="2702261" y="1611437"/>
              <a:ext cx="925094" cy="92509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3" name="Google Shape;473;p19"/>
            <p:cNvSpPr/>
            <p:nvPr/>
          </p:nvSpPr>
          <p:spPr>
            <a:xfrm>
              <a:off x="2239714" y="1777954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4" name="Google Shape;474;p19"/>
            <p:cNvSpPr txBox="1"/>
            <p:nvPr/>
          </p:nvSpPr>
          <p:spPr>
            <a:xfrm>
              <a:off x="2239714" y="1777954"/>
              <a:ext cx="1850188" cy="5920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Interactive Content Creation: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Mastering the creation of engaging multimedia content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2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0"/>
          <p:cNvSpPr/>
          <p:nvPr/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1000">
                <a:srgbClr val="000000"/>
              </a:gs>
              <a:gs pos="100000">
                <a:srgbClr val="2F5496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2" name="Google Shape;482;p20"/>
          <p:cNvSpPr/>
          <p:nvPr/>
        </p:nvSpPr>
        <p:spPr>
          <a:xfrm rot="-54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rgbClr val="4472C4">
                  <a:alpha val="49803"/>
                </a:srgbClr>
              </a:gs>
              <a:gs pos="100000">
                <a:srgbClr val="1F3864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3" name="Google Shape;483;p20"/>
          <p:cNvSpPr/>
          <p:nvPr/>
        </p:nvSpPr>
        <p:spPr>
          <a:xfrm rot="-54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0784"/>
                </a:srgbClr>
              </a:gs>
              <a:gs pos="95000">
                <a:srgbClr val="5B9BD5">
                  <a:alpha val="0"/>
                </a:srgbClr>
              </a:gs>
              <a:gs pos="100000">
                <a:srgbClr val="5B9BD5">
                  <a:alpha val="0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20"/>
          <p:cNvSpPr txBox="1">
            <a:spLocks noGrp="1"/>
          </p:cNvSpPr>
          <p:nvPr>
            <p:ph type="title"/>
          </p:nvPr>
        </p:nvSpPr>
        <p:spPr>
          <a:xfrm>
            <a:off x="455064" y="320003"/>
            <a:ext cx="3259093" cy="20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lang="fr-FR" sz="32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V. Teacher's Role in Motivating Students </a:t>
            </a:r>
            <a:endParaRPr/>
          </a:p>
        </p:txBody>
      </p:sp>
      <p:sp>
        <p:nvSpPr>
          <p:cNvPr id="485" name="Google Shape;485;p20"/>
          <p:cNvSpPr txBox="1"/>
          <p:nvPr/>
        </p:nvSpPr>
        <p:spPr>
          <a:xfrm>
            <a:off x="365649" y="3889737"/>
            <a:ext cx="3348508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B. Professional Development for Online Teaching 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86" name="Google Shape;486;p20"/>
          <p:cNvGrpSpPr/>
          <p:nvPr/>
        </p:nvGrpSpPr>
        <p:grpSpPr>
          <a:xfrm>
            <a:off x="4039595" y="412017"/>
            <a:ext cx="4115930" cy="2253518"/>
            <a:chOff x="992" y="173738"/>
            <a:chExt cx="4115930" cy="2253518"/>
          </a:xfrm>
        </p:grpSpPr>
        <p:sp>
          <p:nvSpPr>
            <p:cNvPr id="487" name="Google Shape;487;p20"/>
            <p:cNvSpPr/>
            <p:nvPr/>
          </p:nvSpPr>
          <p:spPr>
            <a:xfrm>
              <a:off x="2058957" y="1104944"/>
              <a:ext cx="1126759" cy="3911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88" name="Google Shape;488;p20"/>
            <p:cNvSpPr/>
            <p:nvPr/>
          </p:nvSpPr>
          <p:spPr>
            <a:xfrm>
              <a:off x="932198" y="1104944"/>
              <a:ext cx="1126759" cy="39110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489" name="Google Shape;489;p20"/>
            <p:cNvSpPr/>
            <p:nvPr/>
          </p:nvSpPr>
          <p:spPr>
            <a:xfrm>
              <a:off x="1593355" y="173738"/>
              <a:ext cx="931205" cy="931205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0"/>
            <p:cNvSpPr/>
            <p:nvPr/>
          </p:nvSpPr>
          <p:spPr>
            <a:xfrm>
              <a:off x="1593355" y="173738"/>
              <a:ext cx="931205" cy="931205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20"/>
            <p:cNvSpPr/>
            <p:nvPr/>
          </p:nvSpPr>
          <p:spPr>
            <a:xfrm>
              <a:off x="1127752" y="341355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20"/>
            <p:cNvSpPr txBox="1"/>
            <p:nvPr/>
          </p:nvSpPr>
          <p:spPr>
            <a:xfrm>
              <a:off x="1127752" y="341355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5. Building Community Online</a:t>
              </a:r>
              <a:endParaRPr/>
            </a:p>
          </p:txBody>
        </p:sp>
        <p:sp>
          <p:nvSpPr>
            <p:cNvPr id="493" name="Google Shape;493;p20"/>
            <p:cNvSpPr/>
            <p:nvPr/>
          </p:nvSpPr>
          <p:spPr>
            <a:xfrm>
              <a:off x="466595" y="1496051"/>
              <a:ext cx="931205" cy="931205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0"/>
            <p:cNvSpPr/>
            <p:nvPr/>
          </p:nvSpPr>
          <p:spPr>
            <a:xfrm>
              <a:off x="466595" y="1496051"/>
              <a:ext cx="931205" cy="931205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0"/>
            <p:cNvSpPr/>
            <p:nvPr/>
          </p:nvSpPr>
          <p:spPr>
            <a:xfrm>
              <a:off x="992" y="1663668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6" name="Google Shape;496;p20"/>
            <p:cNvSpPr txBox="1"/>
            <p:nvPr/>
          </p:nvSpPr>
          <p:spPr>
            <a:xfrm>
              <a:off x="992" y="1663668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Creating a Positive Classroom Culture: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 b="0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Strategies for fostering a sense of community and connection</a:t>
              </a:r>
              <a:endParaRPr sz="14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20"/>
            <p:cNvSpPr/>
            <p:nvPr/>
          </p:nvSpPr>
          <p:spPr>
            <a:xfrm>
              <a:off x="2720114" y="1496051"/>
              <a:ext cx="931205" cy="931205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8" name="Google Shape;498;p20"/>
            <p:cNvSpPr/>
            <p:nvPr/>
          </p:nvSpPr>
          <p:spPr>
            <a:xfrm>
              <a:off x="2720114" y="1496051"/>
              <a:ext cx="931205" cy="931205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9" name="Google Shape;499;p20"/>
            <p:cNvSpPr/>
            <p:nvPr/>
          </p:nvSpPr>
          <p:spPr>
            <a:xfrm>
              <a:off x="2254511" y="1663668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0" name="Google Shape;500;p20"/>
            <p:cNvSpPr txBox="1"/>
            <p:nvPr/>
          </p:nvSpPr>
          <p:spPr>
            <a:xfrm>
              <a:off x="2254511" y="1663668"/>
              <a:ext cx="1862411" cy="5959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Effective Online Communication: 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 i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Developing communication skills tailored to the online environment</a:t>
              </a:r>
              <a:endParaRPr sz="14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01" name="Google Shape;501;p20"/>
          <p:cNvGrpSpPr/>
          <p:nvPr/>
        </p:nvGrpSpPr>
        <p:grpSpPr>
          <a:xfrm>
            <a:off x="8068837" y="386034"/>
            <a:ext cx="4210844" cy="2305484"/>
            <a:chOff x="1015" y="23971"/>
            <a:chExt cx="4210844" cy="2305484"/>
          </a:xfrm>
        </p:grpSpPr>
        <p:sp>
          <p:nvSpPr>
            <p:cNvPr id="502" name="Google Shape;502;p20"/>
            <p:cNvSpPr/>
            <p:nvPr/>
          </p:nvSpPr>
          <p:spPr>
            <a:xfrm>
              <a:off x="2106437" y="976650"/>
              <a:ext cx="1152742" cy="4001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03" name="Google Shape;503;p20"/>
            <p:cNvSpPr/>
            <p:nvPr/>
          </p:nvSpPr>
          <p:spPr>
            <a:xfrm>
              <a:off x="953695" y="976650"/>
              <a:ext cx="1152742" cy="40012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04" name="Google Shape;504;p20"/>
            <p:cNvSpPr/>
            <p:nvPr/>
          </p:nvSpPr>
          <p:spPr>
            <a:xfrm>
              <a:off x="1630097" y="23971"/>
              <a:ext cx="952679" cy="95267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5" name="Google Shape;505;p20"/>
            <p:cNvSpPr/>
            <p:nvPr/>
          </p:nvSpPr>
          <p:spPr>
            <a:xfrm>
              <a:off x="1630097" y="23971"/>
              <a:ext cx="952679" cy="95267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6" name="Google Shape;506;p20"/>
            <p:cNvSpPr/>
            <p:nvPr/>
          </p:nvSpPr>
          <p:spPr>
            <a:xfrm>
              <a:off x="1153757" y="195453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7" name="Google Shape;507;p20"/>
            <p:cNvSpPr txBox="1"/>
            <p:nvPr/>
          </p:nvSpPr>
          <p:spPr>
            <a:xfrm>
              <a:off x="1153757" y="195453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6. Student Engagement</a:t>
              </a:r>
              <a:endParaRPr/>
            </a:p>
          </p:txBody>
        </p:sp>
        <p:sp>
          <p:nvSpPr>
            <p:cNvPr id="508" name="Google Shape;508;p20"/>
            <p:cNvSpPr/>
            <p:nvPr/>
          </p:nvSpPr>
          <p:spPr>
            <a:xfrm>
              <a:off x="477355" y="1376776"/>
              <a:ext cx="952679" cy="95267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9" name="Google Shape;509;p20"/>
            <p:cNvSpPr/>
            <p:nvPr/>
          </p:nvSpPr>
          <p:spPr>
            <a:xfrm>
              <a:off x="477355" y="1376776"/>
              <a:ext cx="952679" cy="95267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0"/>
            <p:cNvSpPr/>
            <p:nvPr/>
          </p:nvSpPr>
          <p:spPr>
            <a:xfrm>
              <a:off x="1015" y="1548258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0"/>
            <p:cNvSpPr txBox="1"/>
            <p:nvPr/>
          </p:nvSpPr>
          <p:spPr>
            <a:xfrm>
              <a:off x="1015" y="1548258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Active Learning Online: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Implementing techniques to keep students actively engaged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20"/>
            <p:cNvSpPr/>
            <p:nvPr/>
          </p:nvSpPr>
          <p:spPr>
            <a:xfrm>
              <a:off x="2782839" y="1376776"/>
              <a:ext cx="952679" cy="952679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3" name="Google Shape;513;p20"/>
            <p:cNvSpPr/>
            <p:nvPr/>
          </p:nvSpPr>
          <p:spPr>
            <a:xfrm>
              <a:off x="2782839" y="1376776"/>
              <a:ext cx="952679" cy="952679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4" name="Google Shape;514;p20"/>
            <p:cNvSpPr/>
            <p:nvPr/>
          </p:nvSpPr>
          <p:spPr>
            <a:xfrm>
              <a:off x="2306500" y="1548258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5" name="Google Shape;515;p20"/>
            <p:cNvSpPr txBox="1"/>
            <p:nvPr/>
          </p:nvSpPr>
          <p:spPr>
            <a:xfrm>
              <a:off x="2306500" y="1548258"/>
              <a:ext cx="1905359" cy="60971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Discussion Facilitation: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Encouraging meaningful online discussions and collaborative activities.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6" name="Google Shape;516;p20"/>
          <p:cNvGrpSpPr/>
          <p:nvPr/>
        </p:nvGrpSpPr>
        <p:grpSpPr>
          <a:xfrm>
            <a:off x="3975725" y="3643189"/>
            <a:ext cx="4245688" cy="2324563"/>
            <a:chOff x="1024" y="314398"/>
            <a:chExt cx="4245688" cy="2324563"/>
          </a:xfrm>
        </p:grpSpPr>
        <p:sp>
          <p:nvSpPr>
            <p:cNvPr id="517" name="Google Shape;517;p20"/>
            <p:cNvSpPr/>
            <p:nvPr/>
          </p:nvSpPr>
          <p:spPr>
            <a:xfrm>
              <a:off x="2123868" y="1274961"/>
              <a:ext cx="1162281" cy="4034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18" name="Google Shape;518;p20"/>
            <p:cNvSpPr/>
            <p:nvPr/>
          </p:nvSpPr>
          <p:spPr>
            <a:xfrm>
              <a:off x="961587" y="1274961"/>
              <a:ext cx="1162281" cy="40343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19" name="Google Shape;519;p20"/>
            <p:cNvSpPr/>
            <p:nvPr/>
          </p:nvSpPr>
          <p:spPr>
            <a:xfrm>
              <a:off x="1472457" y="314398"/>
              <a:ext cx="1302821" cy="960563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0" name="Google Shape;520;p20"/>
            <p:cNvSpPr/>
            <p:nvPr/>
          </p:nvSpPr>
          <p:spPr>
            <a:xfrm>
              <a:off x="1472457" y="314398"/>
              <a:ext cx="1302821" cy="960563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1" name="Google Shape;521;p20"/>
            <p:cNvSpPr/>
            <p:nvPr/>
          </p:nvSpPr>
          <p:spPr>
            <a:xfrm>
              <a:off x="821047" y="487300"/>
              <a:ext cx="2605642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2" name="Google Shape;522;p20"/>
            <p:cNvSpPr txBox="1"/>
            <p:nvPr/>
          </p:nvSpPr>
          <p:spPr>
            <a:xfrm>
              <a:off x="821047" y="487300"/>
              <a:ext cx="2605642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7. Time Management for Online Educators</a:t>
              </a:r>
              <a:endParaRPr sz="2200" b="1" i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23" name="Google Shape;523;p20"/>
            <p:cNvSpPr/>
            <p:nvPr/>
          </p:nvSpPr>
          <p:spPr>
            <a:xfrm>
              <a:off x="481305" y="1678398"/>
              <a:ext cx="960563" cy="960563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4" name="Google Shape;524;p20"/>
            <p:cNvSpPr/>
            <p:nvPr/>
          </p:nvSpPr>
          <p:spPr>
            <a:xfrm>
              <a:off x="481305" y="1678398"/>
              <a:ext cx="960563" cy="960563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5" name="Google Shape;525;p20"/>
            <p:cNvSpPr/>
            <p:nvPr/>
          </p:nvSpPr>
          <p:spPr>
            <a:xfrm>
              <a:off x="1024" y="1851299"/>
              <a:ext cx="1921126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6" name="Google Shape;526;p20"/>
            <p:cNvSpPr txBox="1"/>
            <p:nvPr/>
          </p:nvSpPr>
          <p:spPr>
            <a:xfrm>
              <a:off x="1024" y="1851299"/>
              <a:ext cx="1921126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Effective Time Management: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Strategies for organizing and managing time efficiently in an online teaching environment.</a:t>
              </a:r>
              <a:endParaRPr/>
            </a:p>
          </p:txBody>
        </p:sp>
        <p:sp>
          <p:nvSpPr>
            <p:cNvPr id="527" name="Google Shape;527;p20"/>
            <p:cNvSpPr/>
            <p:nvPr/>
          </p:nvSpPr>
          <p:spPr>
            <a:xfrm>
              <a:off x="2805868" y="1678398"/>
              <a:ext cx="960563" cy="960563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0"/>
            <p:cNvSpPr/>
            <p:nvPr/>
          </p:nvSpPr>
          <p:spPr>
            <a:xfrm>
              <a:off x="2805868" y="1678398"/>
              <a:ext cx="960563" cy="960563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0"/>
            <p:cNvSpPr/>
            <p:nvPr/>
          </p:nvSpPr>
          <p:spPr>
            <a:xfrm>
              <a:off x="2325586" y="1851299"/>
              <a:ext cx="1921126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0"/>
            <p:cNvSpPr txBox="1"/>
            <p:nvPr/>
          </p:nvSpPr>
          <p:spPr>
            <a:xfrm>
              <a:off x="2325586" y="1851299"/>
              <a:ext cx="1921126" cy="6147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Balancing Workload: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Finding a balance between teaching responsibilities.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31" name="Google Shape;531;p20"/>
          <p:cNvGrpSpPr/>
          <p:nvPr/>
        </p:nvGrpSpPr>
        <p:grpSpPr>
          <a:xfrm>
            <a:off x="8068796" y="3681101"/>
            <a:ext cx="4038795" cy="2211286"/>
            <a:chOff x="974" y="312612"/>
            <a:chExt cx="4038795" cy="2211286"/>
          </a:xfrm>
        </p:grpSpPr>
        <p:sp>
          <p:nvSpPr>
            <p:cNvPr id="532" name="Google Shape;532;p20"/>
            <p:cNvSpPr/>
            <p:nvPr/>
          </p:nvSpPr>
          <p:spPr>
            <a:xfrm>
              <a:off x="2020372" y="1226367"/>
              <a:ext cx="1105643" cy="38377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0"/>
                  </a:moveTo>
                  <a:lnTo>
                    <a:pt x="0" y="60000"/>
                  </a:lnTo>
                  <a:lnTo>
                    <a:pt x="120000" y="60000"/>
                  </a:lnTo>
                  <a:lnTo>
                    <a:pt x="12000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33" name="Google Shape;533;p20"/>
            <p:cNvSpPr/>
            <p:nvPr/>
          </p:nvSpPr>
          <p:spPr>
            <a:xfrm>
              <a:off x="914728" y="1226367"/>
              <a:ext cx="1105643" cy="383776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20000" y="0"/>
                  </a:moveTo>
                  <a:lnTo>
                    <a:pt x="120000" y="60000"/>
                  </a:lnTo>
                  <a:lnTo>
                    <a:pt x="0" y="60000"/>
                  </a:lnTo>
                  <a:lnTo>
                    <a:pt x="0" y="12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</p:sp>
        <p:sp>
          <p:nvSpPr>
            <p:cNvPr id="534" name="Google Shape;534;p20"/>
            <p:cNvSpPr/>
            <p:nvPr/>
          </p:nvSpPr>
          <p:spPr>
            <a:xfrm>
              <a:off x="1393339" y="312612"/>
              <a:ext cx="1254064" cy="91375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5" name="Google Shape;535;p20"/>
            <p:cNvSpPr/>
            <p:nvPr/>
          </p:nvSpPr>
          <p:spPr>
            <a:xfrm>
              <a:off x="1393339" y="312612"/>
              <a:ext cx="1254064" cy="91375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6" name="Google Shape;536;p20"/>
            <p:cNvSpPr/>
            <p:nvPr/>
          </p:nvSpPr>
          <p:spPr>
            <a:xfrm>
              <a:off x="766307" y="477088"/>
              <a:ext cx="2508128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0"/>
            <p:cNvSpPr txBox="1"/>
            <p:nvPr/>
          </p:nvSpPr>
          <p:spPr>
            <a:xfrm>
              <a:off x="766307" y="477088"/>
              <a:ext cx="2508128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950" tIns="13950" rIns="13950" bIns="139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Calibri"/>
                <a:buNone/>
              </a:pPr>
              <a:r>
                <a:rPr lang="fr-FR" sz="2200" b="1" i="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8. Assessment of Online Teaching</a:t>
              </a:r>
              <a:endParaRPr sz="2200" b="1" i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38" name="Google Shape;538;p20"/>
            <p:cNvSpPr/>
            <p:nvPr/>
          </p:nvSpPr>
          <p:spPr>
            <a:xfrm>
              <a:off x="457851" y="1610144"/>
              <a:ext cx="913754" cy="91375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0"/>
            <p:cNvSpPr/>
            <p:nvPr/>
          </p:nvSpPr>
          <p:spPr>
            <a:xfrm>
              <a:off x="457851" y="1610144"/>
              <a:ext cx="913754" cy="91375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0" name="Google Shape;540;p20"/>
            <p:cNvSpPr/>
            <p:nvPr/>
          </p:nvSpPr>
          <p:spPr>
            <a:xfrm>
              <a:off x="974" y="1774620"/>
              <a:ext cx="1827509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1" name="Google Shape;541;p20"/>
            <p:cNvSpPr txBox="1"/>
            <p:nvPr/>
          </p:nvSpPr>
          <p:spPr>
            <a:xfrm>
              <a:off x="974" y="1774620"/>
              <a:ext cx="1827509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Self-Assessment: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Reflecting on teaching practices and identifying areas for improvement.</a:t>
              </a:r>
              <a:endParaRPr/>
            </a:p>
          </p:txBody>
        </p:sp>
        <p:sp>
          <p:nvSpPr>
            <p:cNvPr id="542" name="Google Shape;542;p20"/>
            <p:cNvSpPr/>
            <p:nvPr/>
          </p:nvSpPr>
          <p:spPr>
            <a:xfrm>
              <a:off x="2669137" y="1610144"/>
              <a:ext cx="913754" cy="913754"/>
            </a:xfrm>
            <a:prstGeom prst="arc">
              <a:avLst>
                <a:gd name="adj1" fmla="val 13200000"/>
                <a:gd name="adj2" fmla="val 192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0"/>
            <p:cNvSpPr/>
            <p:nvPr/>
          </p:nvSpPr>
          <p:spPr>
            <a:xfrm>
              <a:off x="2669137" y="1610144"/>
              <a:ext cx="913754" cy="913754"/>
            </a:xfrm>
            <a:prstGeom prst="arc">
              <a:avLst>
                <a:gd name="adj1" fmla="val 2400000"/>
                <a:gd name="adj2" fmla="val 8400000"/>
              </a:avLst>
            </a:pr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4" name="Google Shape;544;p20"/>
            <p:cNvSpPr/>
            <p:nvPr/>
          </p:nvSpPr>
          <p:spPr>
            <a:xfrm>
              <a:off x="2212260" y="1774620"/>
              <a:ext cx="1827509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5" name="Google Shape;545;p20"/>
            <p:cNvSpPr txBox="1"/>
            <p:nvPr/>
          </p:nvSpPr>
          <p:spPr>
            <a:xfrm>
              <a:off x="2212260" y="1774620"/>
              <a:ext cx="1827509" cy="58480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endParaRPr sz="16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fr-FR" sz="1600" b="1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Peer Evaluation:</a:t>
              </a:r>
              <a:endParaRPr/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rPr lang="fr-FR" sz="1400" b="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Engaging in peer evaluations and feedback to enhance teaching effectiveness.</a:t>
              </a:r>
              <a:endParaRPr sz="1400" b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21"/>
          <p:cNvSpPr/>
          <p:nvPr/>
        </p:nvSpPr>
        <p:spPr>
          <a:xfrm rot="5400000" flipH="1">
            <a:off x="-1408628" y="1408629"/>
            <a:ext cx="6858000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1000">
                <a:srgbClr val="000000"/>
              </a:gs>
              <a:gs pos="100000">
                <a:srgbClr val="2F5496"/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21"/>
          <p:cNvSpPr/>
          <p:nvPr/>
        </p:nvSpPr>
        <p:spPr>
          <a:xfrm rot="-5400000">
            <a:off x="-159565" y="2659832"/>
            <a:ext cx="4355594" cy="4040742"/>
          </a:xfrm>
          <a:prstGeom prst="rect">
            <a:avLst/>
          </a:prstGeom>
          <a:gradFill>
            <a:gsLst>
              <a:gs pos="0">
                <a:srgbClr val="4472C4">
                  <a:alpha val="49803"/>
                </a:srgbClr>
              </a:gs>
              <a:gs pos="100000">
                <a:srgbClr val="1F3864">
                  <a:alpha val="0"/>
                </a:srgbClr>
              </a:gs>
            </a:gsLst>
            <a:lin ang="11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4" name="Google Shape;554;p21"/>
          <p:cNvSpPr/>
          <p:nvPr/>
        </p:nvSpPr>
        <p:spPr>
          <a:xfrm rot="-5400000" flipH="1">
            <a:off x="-1180882" y="1638513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60784"/>
                </a:srgbClr>
              </a:gs>
              <a:gs pos="95000">
                <a:srgbClr val="5B9BD5">
                  <a:alpha val="0"/>
                </a:srgbClr>
              </a:gs>
              <a:gs pos="100000">
                <a:srgbClr val="5B9BD5">
                  <a:alpha val="0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5" name="Google Shape;555;p21"/>
          <p:cNvSpPr txBox="1">
            <a:spLocks noGrp="1"/>
          </p:cNvSpPr>
          <p:nvPr>
            <p:ph type="title"/>
          </p:nvPr>
        </p:nvSpPr>
        <p:spPr>
          <a:xfrm>
            <a:off x="455064" y="320003"/>
            <a:ext cx="3259093" cy="2081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 Black"/>
              <a:buNone/>
            </a:pPr>
            <a:r>
              <a:rPr lang="fr-FR" sz="32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V. Teacher's Role in Motivating Students </a:t>
            </a:r>
            <a:endParaRPr/>
          </a:p>
        </p:txBody>
      </p:sp>
      <p:sp>
        <p:nvSpPr>
          <p:cNvPr id="556" name="Google Shape;556;p21"/>
          <p:cNvSpPr txBox="1"/>
          <p:nvPr/>
        </p:nvSpPr>
        <p:spPr>
          <a:xfrm>
            <a:off x="365649" y="3889737"/>
            <a:ext cx="3348508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C</a:t>
            </a:r>
            <a:r>
              <a:rPr lang="fr-FR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fr-FR" sz="2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Strategies for Self-Motivation as an Educator</a:t>
            </a:r>
            <a:r>
              <a:rPr lang="fr-FR"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20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57" name="Google Shape;557;p21"/>
          <p:cNvGrpSpPr/>
          <p:nvPr/>
        </p:nvGrpSpPr>
        <p:grpSpPr>
          <a:xfrm>
            <a:off x="4147316" y="596021"/>
            <a:ext cx="7104159" cy="6067253"/>
            <a:chOff x="17159" y="518"/>
            <a:chExt cx="7104159" cy="6067253"/>
          </a:xfrm>
        </p:grpSpPr>
        <p:sp>
          <p:nvSpPr>
            <p:cNvPr id="558" name="Google Shape;558;p21"/>
            <p:cNvSpPr/>
            <p:nvPr/>
          </p:nvSpPr>
          <p:spPr>
            <a:xfrm>
              <a:off x="17159" y="2263357"/>
              <a:ext cx="2221638" cy="1518163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9" name="Google Shape;559;p21"/>
            <p:cNvSpPr txBox="1"/>
            <p:nvPr/>
          </p:nvSpPr>
          <p:spPr>
            <a:xfrm>
              <a:off x="61624" y="2307822"/>
              <a:ext cx="2132708" cy="14292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25" tIns="15225" rIns="15225" bIns="15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400"/>
                <a:buFont typeface="Arial Black"/>
                <a:buNone/>
              </a:pPr>
              <a:r>
                <a:rPr lang="fr-FR" sz="2400" b="0" i="0">
                  <a:solidFill>
                    <a:schemeClr val="dk1"/>
                  </a:solidFill>
                  <a:latin typeface="Arial Black"/>
                  <a:ea typeface="Arial Black"/>
                  <a:cs typeface="Arial Black"/>
                  <a:sym typeface="Arial Black"/>
                </a:rPr>
                <a:t>Strategies for self-motivation</a:t>
              </a:r>
              <a:endParaRPr sz="2400" b="1" i="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endParaRPr>
            </a:p>
          </p:txBody>
        </p:sp>
        <p:sp>
          <p:nvSpPr>
            <p:cNvPr id="560" name="Google Shape;560;p21"/>
            <p:cNvSpPr/>
            <p:nvPr/>
          </p:nvSpPr>
          <p:spPr>
            <a:xfrm rot="-3768977">
              <a:off x="1407008" y="1651364"/>
              <a:ext cx="3062804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1" name="Google Shape;561;p21"/>
            <p:cNvSpPr txBox="1"/>
            <p:nvPr/>
          </p:nvSpPr>
          <p:spPr>
            <a:xfrm rot="-3768977">
              <a:off x="2861841" y="1583615"/>
              <a:ext cx="153140" cy="153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endParaRPr sz="1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2" name="Google Shape;562;p21"/>
            <p:cNvSpPr/>
            <p:nvPr/>
          </p:nvSpPr>
          <p:spPr>
            <a:xfrm>
              <a:off x="3638025" y="518"/>
              <a:ext cx="3466924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3" name="Google Shape;563;p21"/>
            <p:cNvSpPr txBox="1"/>
            <p:nvPr/>
          </p:nvSpPr>
          <p:spPr>
            <a:xfrm>
              <a:off x="3655447" y="17940"/>
              <a:ext cx="3432080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Set Clear Goals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21"/>
            <p:cNvSpPr/>
            <p:nvPr/>
          </p:nvSpPr>
          <p:spPr>
            <a:xfrm rot="-3333592">
              <a:off x="1701349" y="1993390"/>
              <a:ext cx="2474123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5" name="Google Shape;565;p21"/>
            <p:cNvSpPr txBox="1"/>
            <p:nvPr/>
          </p:nvSpPr>
          <p:spPr>
            <a:xfrm rot="-3333592">
              <a:off x="2876558" y="1940359"/>
              <a:ext cx="123706" cy="1237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6" name="Google Shape;566;p21"/>
            <p:cNvSpPr/>
            <p:nvPr/>
          </p:nvSpPr>
          <p:spPr>
            <a:xfrm>
              <a:off x="3638025" y="684571"/>
              <a:ext cx="3483293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7" name="Google Shape;567;p21"/>
            <p:cNvSpPr txBox="1"/>
            <p:nvPr/>
          </p:nvSpPr>
          <p:spPr>
            <a:xfrm>
              <a:off x="3655447" y="701993"/>
              <a:ext cx="3448449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Celebrate Achievements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1"/>
            <p:cNvSpPr/>
            <p:nvPr/>
          </p:nvSpPr>
          <p:spPr>
            <a:xfrm rot="-2646575">
              <a:off x="1964032" y="2335417"/>
              <a:ext cx="1948758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9" name="Google Shape;569;p21"/>
            <p:cNvSpPr txBox="1"/>
            <p:nvPr/>
          </p:nvSpPr>
          <p:spPr>
            <a:xfrm rot="-2646575">
              <a:off x="2889692" y="2295520"/>
              <a:ext cx="97437" cy="9743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600"/>
                <a:buFont typeface="Calibri"/>
                <a:buNone/>
              </a:pPr>
              <a:endParaRPr sz="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0" name="Google Shape;570;p21"/>
            <p:cNvSpPr/>
            <p:nvPr/>
          </p:nvSpPr>
          <p:spPr>
            <a:xfrm>
              <a:off x="3638025" y="1368624"/>
              <a:ext cx="3483222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1" name="Google Shape;571;p21"/>
            <p:cNvSpPr txBox="1"/>
            <p:nvPr/>
          </p:nvSpPr>
          <p:spPr>
            <a:xfrm>
              <a:off x="3655447" y="1386046"/>
              <a:ext cx="3448378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150" tIns="10150" rIns="10150" bIns="10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Arial"/>
                <a:buNone/>
              </a:pPr>
              <a:r>
                <a:rPr lang="fr-FR" sz="16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Continuous Learning</a:t>
              </a:r>
              <a:endParaRPr sz="16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1"/>
            <p:cNvSpPr/>
            <p:nvPr/>
          </p:nvSpPr>
          <p:spPr>
            <a:xfrm rot="-1539893">
              <a:off x="2162220" y="2677443"/>
              <a:ext cx="1552381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3" name="Google Shape;573;p21"/>
            <p:cNvSpPr txBox="1"/>
            <p:nvPr/>
          </p:nvSpPr>
          <p:spPr>
            <a:xfrm rot="-1539893">
              <a:off x="2899601" y="2647456"/>
              <a:ext cx="77619" cy="776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4" name="Google Shape;574;p21"/>
            <p:cNvSpPr/>
            <p:nvPr/>
          </p:nvSpPr>
          <p:spPr>
            <a:xfrm>
              <a:off x="3638025" y="2052677"/>
              <a:ext cx="3457061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5" name="Google Shape;575;p21"/>
            <p:cNvSpPr txBox="1"/>
            <p:nvPr/>
          </p:nvSpPr>
          <p:spPr>
            <a:xfrm>
              <a:off x="3655447" y="2070099"/>
              <a:ext cx="3422217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Create a Support System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21"/>
            <p:cNvSpPr/>
            <p:nvPr/>
          </p:nvSpPr>
          <p:spPr>
            <a:xfrm rot="28760">
              <a:off x="2238772" y="3019470"/>
              <a:ext cx="1399276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7" name="Google Shape;577;p21"/>
            <p:cNvSpPr txBox="1"/>
            <p:nvPr/>
          </p:nvSpPr>
          <p:spPr>
            <a:xfrm rot="28760">
              <a:off x="2903429" y="2993310"/>
              <a:ext cx="69963" cy="699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8" name="Google Shape;578;p21"/>
            <p:cNvSpPr/>
            <p:nvPr/>
          </p:nvSpPr>
          <p:spPr>
            <a:xfrm>
              <a:off x="3638025" y="2736731"/>
              <a:ext cx="3442869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9" name="Google Shape;579;p21"/>
            <p:cNvSpPr txBox="1"/>
            <p:nvPr/>
          </p:nvSpPr>
          <p:spPr>
            <a:xfrm>
              <a:off x="3655447" y="2754153"/>
              <a:ext cx="3408025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Variety in Teaching Methods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21"/>
            <p:cNvSpPr/>
            <p:nvPr/>
          </p:nvSpPr>
          <p:spPr>
            <a:xfrm rot="1586319">
              <a:off x="2157079" y="3361496"/>
              <a:ext cx="1562664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1" name="Google Shape;581;p21"/>
            <p:cNvSpPr txBox="1"/>
            <p:nvPr/>
          </p:nvSpPr>
          <p:spPr>
            <a:xfrm rot="1586319">
              <a:off x="2899344" y="3331252"/>
              <a:ext cx="78133" cy="781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2" name="Google Shape;582;p21"/>
            <p:cNvSpPr/>
            <p:nvPr/>
          </p:nvSpPr>
          <p:spPr>
            <a:xfrm>
              <a:off x="3638025" y="3420784"/>
              <a:ext cx="3454920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3" name="Google Shape;583;p21"/>
            <p:cNvSpPr txBox="1"/>
            <p:nvPr/>
          </p:nvSpPr>
          <p:spPr>
            <a:xfrm>
              <a:off x="3655447" y="3438206"/>
              <a:ext cx="3420076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Engage with Students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21"/>
            <p:cNvSpPr/>
            <p:nvPr/>
          </p:nvSpPr>
          <p:spPr>
            <a:xfrm rot="2656861">
              <a:off x="1959659" y="3699660"/>
              <a:ext cx="1965237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5" name="Google Shape;585;p21"/>
            <p:cNvSpPr txBox="1"/>
            <p:nvPr/>
          </p:nvSpPr>
          <p:spPr>
            <a:xfrm rot="2656861">
              <a:off x="2893146" y="3659351"/>
              <a:ext cx="98261" cy="98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700"/>
                <a:buFont typeface="Calibri"/>
                <a:buNone/>
              </a:pPr>
              <a:endParaRPr sz="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6" name="Google Shape;586;p21"/>
            <p:cNvSpPr/>
            <p:nvPr/>
          </p:nvSpPr>
          <p:spPr>
            <a:xfrm>
              <a:off x="3645757" y="4097110"/>
              <a:ext cx="3460654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7" name="Google Shape;587;p21"/>
            <p:cNvSpPr txBox="1"/>
            <p:nvPr/>
          </p:nvSpPr>
          <p:spPr>
            <a:xfrm>
              <a:off x="3663179" y="4114532"/>
              <a:ext cx="3425810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Create a Positive Environment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8" name="Google Shape;588;p21"/>
            <p:cNvSpPr/>
            <p:nvPr/>
          </p:nvSpPr>
          <p:spPr>
            <a:xfrm rot="3330475">
              <a:off x="1705943" y="4026235"/>
              <a:ext cx="2457202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9" name="Google Shape;589;p21"/>
            <p:cNvSpPr txBox="1"/>
            <p:nvPr/>
          </p:nvSpPr>
          <p:spPr>
            <a:xfrm rot="3330475">
              <a:off x="2873114" y="3973627"/>
              <a:ext cx="122860" cy="12286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800"/>
                <a:buFont typeface="Calibri"/>
                <a:buNone/>
              </a:pPr>
              <a:endParaRPr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0" name="Google Shape;590;p21"/>
            <p:cNvSpPr/>
            <p:nvPr/>
          </p:nvSpPr>
          <p:spPr>
            <a:xfrm>
              <a:off x="3630292" y="4750262"/>
              <a:ext cx="3463890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1" name="Google Shape;591;p21"/>
            <p:cNvSpPr txBox="1"/>
            <p:nvPr/>
          </p:nvSpPr>
          <p:spPr>
            <a:xfrm>
              <a:off x="3647714" y="4767684"/>
              <a:ext cx="3429046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Collaborate with Colleagues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21"/>
            <p:cNvSpPr/>
            <p:nvPr/>
          </p:nvSpPr>
          <p:spPr>
            <a:xfrm rot="3780901">
              <a:off x="1396586" y="4387576"/>
              <a:ext cx="3083649" cy="17644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w="12700" cap="flat" cmpd="sng">
              <a:solidFill>
                <a:srgbClr val="345A99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3" name="Google Shape;593;p21"/>
            <p:cNvSpPr txBox="1"/>
            <p:nvPr/>
          </p:nvSpPr>
          <p:spPr>
            <a:xfrm rot="3780901">
              <a:off x="2861320" y="4319307"/>
              <a:ext cx="154182" cy="1541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0" rIns="1270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4" name="Google Shape;594;p21"/>
            <p:cNvSpPr/>
            <p:nvPr/>
          </p:nvSpPr>
          <p:spPr>
            <a:xfrm>
              <a:off x="3638025" y="5472943"/>
              <a:ext cx="3479344" cy="594828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5" name="Google Shape;595;p21"/>
            <p:cNvSpPr txBox="1"/>
            <p:nvPr/>
          </p:nvSpPr>
          <p:spPr>
            <a:xfrm>
              <a:off x="3655447" y="5490365"/>
              <a:ext cx="3444500" cy="5599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700" tIns="12700" rIns="12700" bIns="12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Arial"/>
                <a:buNone/>
              </a:pPr>
              <a:r>
                <a:rPr lang="fr-FR" sz="2000" b="1" i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Attend Conferences &amp; Workshops</a:t>
              </a:r>
              <a:endParaRPr sz="2000" b="1" i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6" name="Google Shape;596;p21"/>
          <p:cNvSpPr txBox="1"/>
          <p:nvPr/>
        </p:nvSpPr>
        <p:spPr>
          <a:xfrm>
            <a:off x="4169221" y="195393"/>
            <a:ext cx="6096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0" i="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Here are strategies to help educators stay motivated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2" name="Google Shape;602;p22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2F5496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3" name="Google Shape;603;p22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1F3864">
                  <a:alpha val="67843"/>
                </a:srgbClr>
              </a:gs>
              <a:gs pos="19000">
                <a:srgbClr val="1F3864">
                  <a:alpha val="67843"/>
                </a:srgbClr>
              </a:gs>
              <a:gs pos="100000">
                <a:srgbClr val="4472C4">
                  <a:alpha val="78823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4" name="Google Shape;604;p22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4472C4">
                  <a:alpha val="0"/>
                </a:srgbClr>
              </a:gs>
              <a:gs pos="23000">
                <a:srgbClr val="4472C4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5" name="Google Shape;605;p22"/>
          <p:cNvSpPr txBox="1">
            <a:spLocks noGrp="1"/>
          </p:cNvSpPr>
          <p:nvPr>
            <p:ph type="title"/>
          </p:nvPr>
        </p:nvSpPr>
        <p:spPr>
          <a:xfrm>
            <a:off x="480291" y="348865"/>
            <a:ext cx="11434618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 Black"/>
              <a:buNone/>
            </a:pPr>
            <a:r>
              <a:rPr lang="fr-FR" sz="4000" b="1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VI. Engaging Parents and Guardians </a:t>
            </a:r>
            <a:endParaRPr sz="40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06" name="Google Shape;606;p22"/>
          <p:cNvSpPr txBox="1"/>
          <p:nvPr/>
        </p:nvSpPr>
        <p:spPr>
          <a:xfrm>
            <a:off x="386479" y="2100976"/>
            <a:ext cx="1152843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Involving families in remote and blended learning is crucial for creating a supportive and collaborative educational environment. Here are some strategies to engage and involve families in the learning process: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2"/>
          <p:cNvSpPr txBox="1"/>
          <p:nvPr/>
        </p:nvSpPr>
        <p:spPr>
          <a:xfrm>
            <a:off x="606020" y="1710993"/>
            <a:ext cx="6597347" cy="389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40" b="1">
                <a:solidFill>
                  <a:srgbClr val="343541"/>
                </a:solidFill>
                <a:latin typeface="Arial"/>
                <a:ea typeface="Arial"/>
                <a:cs typeface="Arial"/>
                <a:sym typeface="Arial"/>
              </a:rPr>
              <a:t>A. Involving families in remote and blended learning </a:t>
            </a:r>
            <a:endParaRPr sz="2000" b="1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8" name="Google Shape;608;p22"/>
          <p:cNvGrpSpPr/>
          <p:nvPr/>
        </p:nvGrpSpPr>
        <p:grpSpPr>
          <a:xfrm>
            <a:off x="386479" y="3197157"/>
            <a:ext cx="11603968" cy="3526484"/>
            <a:chOff x="0" y="430"/>
            <a:chExt cx="11603968" cy="3526484"/>
          </a:xfrm>
        </p:grpSpPr>
        <p:sp>
          <p:nvSpPr>
            <p:cNvPr id="609" name="Google Shape;609;p22"/>
            <p:cNvSpPr/>
            <p:nvPr/>
          </p:nvSpPr>
          <p:spPr>
            <a:xfrm>
              <a:off x="2320793" y="430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2"/>
            <p:cNvSpPr txBox="1"/>
            <p:nvPr/>
          </p:nvSpPr>
          <p:spPr>
            <a:xfrm>
              <a:off x="2320793" y="430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Provide regular updates on the curriculum, assignments, and student progress.</a:t>
              </a:r>
              <a:endParaRPr/>
            </a:p>
          </p:txBody>
        </p:sp>
        <p:sp>
          <p:nvSpPr>
            <p:cNvPr id="611" name="Google Shape;611;p22"/>
            <p:cNvSpPr/>
            <p:nvPr/>
          </p:nvSpPr>
          <p:spPr>
            <a:xfrm>
              <a:off x="0" y="430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2"/>
            <p:cNvSpPr txBox="1"/>
            <p:nvPr/>
          </p:nvSpPr>
          <p:spPr>
            <a:xfrm>
              <a:off x="0" y="430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Provide</a:t>
              </a:r>
              <a:endParaRPr/>
            </a:p>
          </p:txBody>
        </p:sp>
        <p:sp>
          <p:nvSpPr>
            <p:cNvPr id="613" name="Google Shape;613;p22"/>
            <p:cNvSpPr/>
            <p:nvPr/>
          </p:nvSpPr>
          <p:spPr>
            <a:xfrm>
              <a:off x="2320793" y="593775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2"/>
            <p:cNvSpPr txBox="1"/>
            <p:nvPr/>
          </p:nvSpPr>
          <p:spPr>
            <a:xfrm>
              <a:off x="2320793" y="593775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Conduct virtual orientations at the beginning of the academic year to familiarize families with the online learning platform, curriculum, and expectations.</a:t>
              </a:r>
              <a:endParaRPr/>
            </a:p>
          </p:txBody>
        </p:sp>
        <p:sp>
          <p:nvSpPr>
            <p:cNvPr id="615" name="Google Shape;615;p22"/>
            <p:cNvSpPr/>
            <p:nvPr/>
          </p:nvSpPr>
          <p:spPr>
            <a:xfrm>
              <a:off x="0" y="593775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2"/>
            <p:cNvSpPr txBox="1"/>
            <p:nvPr/>
          </p:nvSpPr>
          <p:spPr>
            <a:xfrm>
              <a:off x="0" y="593775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Conduct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22"/>
            <p:cNvSpPr/>
            <p:nvPr/>
          </p:nvSpPr>
          <p:spPr>
            <a:xfrm>
              <a:off x="2320793" y="1187120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2"/>
            <p:cNvSpPr txBox="1"/>
            <p:nvPr/>
          </p:nvSpPr>
          <p:spPr>
            <a:xfrm>
              <a:off x="2320793" y="1187120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just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Utilize online platforms or portals where families can access resources, grades, and information related to their child's education.</a:t>
              </a:r>
              <a:endParaRPr/>
            </a:p>
          </p:txBody>
        </p:sp>
        <p:sp>
          <p:nvSpPr>
            <p:cNvPr id="619" name="Google Shape;619;p22"/>
            <p:cNvSpPr/>
            <p:nvPr/>
          </p:nvSpPr>
          <p:spPr>
            <a:xfrm>
              <a:off x="0" y="1187120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2"/>
            <p:cNvSpPr txBox="1"/>
            <p:nvPr/>
          </p:nvSpPr>
          <p:spPr>
            <a:xfrm>
              <a:off x="0" y="1187120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Utilize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22"/>
            <p:cNvSpPr/>
            <p:nvPr/>
          </p:nvSpPr>
          <p:spPr>
            <a:xfrm>
              <a:off x="2320793" y="1780465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2"/>
            <p:cNvSpPr txBox="1"/>
            <p:nvPr/>
          </p:nvSpPr>
          <p:spPr>
            <a:xfrm>
              <a:off x="2320793" y="1780465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Offer training sessions for parents on digital tools and platforms used in remote learning</a:t>
              </a:r>
              <a:r>
                <a:rPr lang="fr-FR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  <p:sp>
          <p:nvSpPr>
            <p:cNvPr id="623" name="Google Shape;623;p22"/>
            <p:cNvSpPr/>
            <p:nvPr/>
          </p:nvSpPr>
          <p:spPr>
            <a:xfrm>
              <a:off x="0" y="1780465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2"/>
            <p:cNvSpPr txBox="1"/>
            <p:nvPr/>
          </p:nvSpPr>
          <p:spPr>
            <a:xfrm>
              <a:off x="0" y="1780465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Offer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5" name="Google Shape;625;p22"/>
            <p:cNvSpPr/>
            <p:nvPr/>
          </p:nvSpPr>
          <p:spPr>
            <a:xfrm>
              <a:off x="2320793" y="2373810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2"/>
            <p:cNvSpPr txBox="1"/>
            <p:nvPr/>
          </p:nvSpPr>
          <p:spPr>
            <a:xfrm>
              <a:off x="2320793" y="2373810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Offer training sessions for parents on digital tools and platforms used in remote learning</a:t>
              </a:r>
              <a:r>
                <a:rPr lang="fr-FR" sz="16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  <p:sp>
          <p:nvSpPr>
            <p:cNvPr id="627" name="Google Shape;627;p22"/>
            <p:cNvSpPr/>
            <p:nvPr/>
          </p:nvSpPr>
          <p:spPr>
            <a:xfrm>
              <a:off x="0" y="2373810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2"/>
            <p:cNvSpPr txBox="1"/>
            <p:nvPr/>
          </p:nvSpPr>
          <p:spPr>
            <a:xfrm>
              <a:off x="0" y="2373810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Offer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9" name="Google Shape;629;p22"/>
            <p:cNvSpPr/>
            <p:nvPr/>
          </p:nvSpPr>
          <p:spPr>
            <a:xfrm>
              <a:off x="2320793" y="2967155"/>
              <a:ext cx="9283175" cy="559759"/>
            </a:xfrm>
            <a:prstGeom prst="rect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2"/>
            <p:cNvSpPr txBox="1"/>
            <p:nvPr/>
          </p:nvSpPr>
          <p:spPr>
            <a:xfrm>
              <a:off x="2320793" y="2967155"/>
              <a:ext cx="9283175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80100" tIns="142175" rIns="180100" bIns="1421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rPr lang="fr-FR"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 culturally sensitive and considerate of diverse family backgrounds</a:t>
              </a:r>
              <a:r>
                <a:rPr lang="fr-FR" sz="20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/>
            </a:p>
          </p:txBody>
        </p:sp>
        <p:sp>
          <p:nvSpPr>
            <p:cNvPr id="631" name="Google Shape;631;p22"/>
            <p:cNvSpPr/>
            <p:nvPr/>
          </p:nvSpPr>
          <p:spPr>
            <a:xfrm>
              <a:off x="0" y="2967155"/>
              <a:ext cx="2320793" cy="55975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2"/>
            <p:cNvSpPr txBox="1"/>
            <p:nvPr/>
          </p:nvSpPr>
          <p:spPr>
            <a:xfrm>
              <a:off x="0" y="2967155"/>
              <a:ext cx="2320793" cy="55975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2800" tIns="55275" rIns="122800" bIns="55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r>
                <a:rPr lang="fr-FR" sz="1800" b="1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</a:t>
              </a:r>
              <a:endParaRPr sz="18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9" name="Google Shape;639;p23"/>
          <p:cNvSpPr/>
          <p:nvPr/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5686"/>
                </a:srgbClr>
              </a:gs>
              <a:gs pos="100000">
                <a:srgbClr val="2F5496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0" name="Google Shape;640;p23"/>
          <p:cNvSpPr/>
          <p:nvPr/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0">
                <a:srgbClr val="1F3864">
                  <a:alpha val="67843"/>
                </a:srgbClr>
              </a:gs>
              <a:gs pos="19000">
                <a:srgbClr val="1F3864">
                  <a:alpha val="67843"/>
                </a:srgbClr>
              </a:gs>
              <a:gs pos="100000">
                <a:srgbClr val="4472C4">
                  <a:alpha val="78823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1" name="Google Shape;641;p23"/>
          <p:cNvSpPr/>
          <p:nvPr/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0">
                <a:srgbClr val="4472C4">
                  <a:alpha val="0"/>
                </a:srgbClr>
              </a:gs>
              <a:gs pos="23000">
                <a:srgbClr val="4472C4">
                  <a:alpha val="0"/>
                </a:srgbClr>
              </a:gs>
              <a:gs pos="99000">
                <a:srgbClr val="000000">
                  <a:alpha val="73725"/>
                </a:srgbClr>
              </a:gs>
              <a:gs pos="100000">
                <a:srgbClr val="000000">
                  <a:alpha val="73725"/>
                </a:srgbClr>
              </a:gs>
            </a:gsLst>
            <a:lin ang="203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2" name="Google Shape;642;p23"/>
          <p:cNvSpPr txBox="1">
            <a:spLocks noGrp="1"/>
          </p:cNvSpPr>
          <p:nvPr>
            <p:ph type="title"/>
          </p:nvPr>
        </p:nvSpPr>
        <p:spPr>
          <a:xfrm>
            <a:off x="720436" y="348865"/>
            <a:ext cx="11129819" cy="8777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 Black"/>
              <a:buNone/>
            </a:pPr>
            <a:r>
              <a:rPr lang="fr-FR" sz="4000" b="0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VI. </a:t>
            </a:r>
            <a:r>
              <a:rPr lang="fr-FR"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I</a:t>
            </a:r>
            <a:r>
              <a:rPr lang="fr-FR" sz="4000" b="0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nvolving </a:t>
            </a:r>
            <a:r>
              <a:rPr lang="fr-FR"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F</a:t>
            </a:r>
            <a:r>
              <a:rPr lang="fr-FR" sz="4000" b="0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amilies in Blended </a:t>
            </a:r>
            <a:r>
              <a:rPr lang="fr-FR" sz="400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L</a:t>
            </a:r>
            <a:r>
              <a:rPr lang="fr-FR" sz="4000" b="0" i="0">
                <a:solidFill>
                  <a:srgbClr val="FFFFFF"/>
                </a:solidFill>
                <a:latin typeface="Arial Black"/>
                <a:ea typeface="Arial Black"/>
                <a:cs typeface="Arial Black"/>
                <a:sym typeface="Arial Black"/>
              </a:rPr>
              <a:t>earning </a:t>
            </a:r>
            <a:endParaRPr sz="4000">
              <a:solidFill>
                <a:srgbClr val="FFFFFF"/>
              </a:solidFill>
              <a:latin typeface="Arial Black"/>
              <a:ea typeface="Arial Black"/>
              <a:cs typeface="Arial Black"/>
              <a:sym typeface="Arial Black"/>
            </a:endParaRPr>
          </a:p>
        </p:txBody>
      </p:sp>
      <p:sp>
        <p:nvSpPr>
          <p:cNvPr id="643" name="Google Shape;643;p23"/>
          <p:cNvSpPr txBox="1"/>
          <p:nvPr/>
        </p:nvSpPr>
        <p:spPr>
          <a:xfrm>
            <a:off x="507460" y="2114182"/>
            <a:ext cx="11435155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Educators can build a strong partnership with parents, creating a supportive network that enhances student motivation and success in remote or blended learning environments. Here are some tips for fostering positive communication with parents to enhance student motivation</a:t>
            </a:r>
            <a:endParaRPr sz="2000">
              <a:solidFill>
                <a:srgbClr val="37415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23"/>
          <p:cNvSpPr txBox="1"/>
          <p:nvPr/>
        </p:nvSpPr>
        <p:spPr>
          <a:xfrm>
            <a:off x="507459" y="1639930"/>
            <a:ext cx="7914037" cy="484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940" b="1">
                <a:solidFill>
                  <a:srgbClr val="343541"/>
                </a:solidFill>
                <a:latin typeface="Arial"/>
                <a:ea typeface="Arial"/>
                <a:cs typeface="Arial"/>
                <a:sym typeface="Arial"/>
              </a:rPr>
              <a:t>B. Communication with Parents to Support Student Motivation</a:t>
            </a:r>
            <a:endParaRPr sz="1940" b="1">
              <a:solidFill>
                <a:srgbClr val="3435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45" name="Google Shape;645;p23"/>
          <p:cNvGrpSpPr/>
          <p:nvPr/>
        </p:nvGrpSpPr>
        <p:grpSpPr>
          <a:xfrm>
            <a:off x="459087" y="3299287"/>
            <a:ext cx="11367160" cy="3284334"/>
            <a:chOff x="7045" y="140451"/>
            <a:chExt cx="11367160" cy="3284334"/>
          </a:xfrm>
        </p:grpSpPr>
        <p:sp>
          <p:nvSpPr>
            <p:cNvPr id="646" name="Google Shape;646;p23"/>
            <p:cNvSpPr/>
            <p:nvPr/>
          </p:nvSpPr>
          <p:spPr>
            <a:xfrm>
              <a:off x="830752" y="453381"/>
              <a:ext cx="658965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3"/>
            <p:cNvSpPr/>
            <p:nvPr/>
          </p:nvSpPr>
          <p:spPr>
            <a:xfrm>
              <a:off x="1529256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3"/>
            <p:cNvSpPr/>
            <p:nvPr/>
          </p:nvSpPr>
          <p:spPr>
            <a:xfrm>
              <a:off x="435416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3"/>
            <p:cNvSpPr txBox="1"/>
            <p:nvPr/>
          </p:nvSpPr>
          <p:spPr>
            <a:xfrm>
              <a:off x="527081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</a:t>
              </a:r>
              <a:endParaRPr/>
            </a:p>
          </p:txBody>
        </p:sp>
        <p:sp>
          <p:nvSpPr>
            <p:cNvPr id="650" name="Google Shape;650;p23"/>
            <p:cNvSpPr/>
            <p:nvPr/>
          </p:nvSpPr>
          <p:spPr>
            <a:xfrm>
              <a:off x="7045" y="906398"/>
              <a:ext cx="1482673" cy="251838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3"/>
            <p:cNvSpPr txBox="1"/>
            <p:nvPr/>
          </p:nvSpPr>
          <p:spPr>
            <a:xfrm>
              <a:off x="7045" y="1202933"/>
              <a:ext cx="1482673" cy="22218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Provide frequent updates on students' academic progress, achievements, and areas for improvement.</a:t>
              </a:r>
              <a:endParaRPr/>
            </a:p>
          </p:txBody>
        </p:sp>
        <p:sp>
          <p:nvSpPr>
            <p:cNvPr id="652" name="Google Shape;652;p23"/>
            <p:cNvSpPr/>
            <p:nvPr/>
          </p:nvSpPr>
          <p:spPr>
            <a:xfrm>
              <a:off x="1654460" y="453381"/>
              <a:ext cx="1482673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3"/>
            <p:cNvSpPr/>
            <p:nvPr/>
          </p:nvSpPr>
          <p:spPr>
            <a:xfrm>
              <a:off x="3176671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3"/>
            <p:cNvSpPr/>
            <p:nvPr/>
          </p:nvSpPr>
          <p:spPr>
            <a:xfrm>
              <a:off x="2082830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3"/>
            <p:cNvSpPr txBox="1"/>
            <p:nvPr/>
          </p:nvSpPr>
          <p:spPr>
            <a:xfrm>
              <a:off x="2174495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/>
            </a:p>
          </p:txBody>
        </p:sp>
        <p:sp>
          <p:nvSpPr>
            <p:cNvPr id="656" name="Google Shape;656;p23"/>
            <p:cNvSpPr/>
            <p:nvPr/>
          </p:nvSpPr>
          <p:spPr>
            <a:xfrm>
              <a:off x="1654460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3"/>
            <p:cNvSpPr txBox="1"/>
            <p:nvPr/>
          </p:nvSpPr>
          <p:spPr>
            <a:xfrm>
              <a:off x="1654460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Acknowledge and celebrate students' accomplishments, both big and small.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8" name="Google Shape;658;p23"/>
            <p:cNvSpPr/>
            <p:nvPr/>
          </p:nvSpPr>
          <p:spPr>
            <a:xfrm>
              <a:off x="3301874" y="453381"/>
              <a:ext cx="1482673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3"/>
            <p:cNvSpPr/>
            <p:nvPr/>
          </p:nvSpPr>
          <p:spPr>
            <a:xfrm>
              <a:off x="4824085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3"/>
            <p:cNvSpPr/>
            <p:nvPr/>
          </p:nvSpPr>
          <p:spPr>
            <a:xfrm>
              <a:off x="3730245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3"/>
            <p:cNvSpPr txBox="1"/>
            <p:nvPr/>
          </p:nvSpPr>
          <p:spPr>
            <a:xfrm>
              <a:off x="3821910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/>
            </a:p>
          </p:txBody>
        </p:sp>
        <p:sp>
          <p:nvSpPr>
            <p:cNvPr id="662" name="Google Shape;662;p23"/>
            <p:cNvSpPr/>
            <p:nvPr/>
          </p:nvSpPr>
          <p:spPr>
            <a:xfrm>
              <a:off x="3301874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3"/>
            <p:cNvSpPr txBox="1"/>
            <p:nvPr/>
          </p:nvSpPr>
          <p:spPr>
            <a:xfrm>
              <a:off x="3301874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Establish clear communication channels, such as email, messaging apps, or a dedicated online platform.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23"/>
            <p:cNvSpPr/>
            <p:nvPr/>
          </p:nvSpPr>
          <p:spPr>
            <a:xfrm>
              <a:off x="4949289" y="453381"/>
              <a:ext cx="1482673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3"/>
            <p:cNvSpPr/>
            <p:nvPr/>
          </p:nvSpPr>
          <p:spPr>
            <a:xfrm>
              <a:off x="6471500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3"/>
            <p:cNvSpPr/>
            <p:nvPr/>
          </p:nvSpPr>
          <p:spPr>
            <a:xfrm>
              <a:off x="5377659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3"/>
            <p:cNvSpPr txBox="1"/>
            <p:nvPr/>
          </p:nvSpPr>
          <p:spPr>
            <a:xfrm>
              <a:off x="5469324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4</a:t>
              </a:r>
              <a:endParaRPr/>
            </a:p>
          </p:txBody>
        </p:sp>
        <p:sp>
          <p:nvSpPr>
            <p:cNvPr id="668" name="Google Shape;668;p23"/>
            <p:cNvSpPr/>
            <p:nvPr/>
          </p:nvSpPr>
          <p:spPr>
            <a:xfrm>
              <a:off x="4949289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9" name="Google Shape;669;p23"/>
            <p:cNvSpPr txBox="1"/>
            <p:nvPr/>
          </p:nvSpPr>
          <p:spPr>
            <a:xfrm>
              <a:off x="4949289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Schedule regular virtual parent-teacher meetings to discuss student progress and address any concerns.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23"/>
            <p:cNvSpPr/>
            <p:nvPr/>
          </p:nvSpPr>
          <p:spPr>
            <a:xfrm>
              <a:off x="6596703" y="453381"/>
              <a:ext cx="1482673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3"/>
            <p:cNvSpPr/>
            <p:nvPr/>
          </p:nvSpPr>
          <p:spPr>
            <a:xfrm>
              <a:off x="8118914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3"/>
            <p:cNvSpPr/>
            <p:nvPr/>
          </p:nvSpPr>
          <p:spPr>
            <a:xfrm>
              <a:off x="7025074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3"/>
            <p:cNvSpPr txBox="1"/>
            <p:nvPr/>
          </p:nvSpPr>
          <p:spPr>
            <a:xfrm>
              <a:off x="7116739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endParaRPr/>
            </a:p>
          </p:txBody>
        </p:sp>
        <p:sp>
          <p:nvSpPr>
            <p:cNvPr id="674" name="Google Shape;674;p23"/>
            <p:cNvSpPr/>
            <p:nvPr/>
          </p:nvSpPr>
          <p:spPr>
            <a:xfrm>
              <a:off x="6596703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3"/>
            <p:cNvSpPr txBox="1"/>
            <p:nvPr/>
          </p:nvSpPr>
          <p:spPr>
            <a:xfrm>
              <a:off x="6596703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Leverage technology to communicate efficiently. Use emails, newsletters, or apps to keep parents informed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23"/>
            <p:cNvSpPr/>
            <p:nvPr/>
          </p:nvSpPr>
          <p:spPr>
            <a:xfrm>
              <a:off x="8244118" y="453381"/>
              <a:ext cx="1482673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3"/>
            <p:cNvSpPr/>
            <p:nvPr/>
          </p:nvSpPr>
          <p:spPr>
            <a:xfrm>
              <a:off x="9766329" y="398010"/>
              <a:ext cx="75781" cy="142475"/>
            </a:xfrm>
            <a:prstGeom prst="chevron">
              <a:avLst>
                <a:gd name="adj" fmla="val 9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3"/>
            <p:cNvSpPr/>
            <p:nvPr/>
          </p:nvSpPr>
          <p:spPr>
            <a:xfrm>
              <a:off x="8672488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3"/>
            <p:cNvSpPr txBox="1"/>
            <p:nvPr/>
          </p:nvSpPr>
          <p:spPr>
            <a:xfrm>
              <a:off x="8764153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endParaRPr/>
            </a:p>
          </p:txBody>
        </p:sp>
        <p:sp>
          <p:nvSpPr>
            <p:cNvPr id="680" name="Google Shape;680;p23"/>
            <p:cNvSpPr/>
            <p:nvPr/>
          </p:nvSpPr>
          <p:spPr>
            <a:xfrm>
              <a:off x="8244118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3"/>
            <p:cNvSpPr txBox="1"/>
            <p:nvPr/>
          </p:nvSpPr>
          <p:spPr>
            <a:xfrm>
              <a:off x="8244118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Discuss students' interests and passions with parents.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23"/>
            <p:cNvSpPr/>
            <p:nvPr/>
          </p:nvSpPr>
          <p:spPr>
            <a:xfrm>
              <a:off x="9891532" y="453381"/>
              <a:ext cx="741336" cy="72"/>
            </a:xfrm>
            <a:prstGeom prst="rect">
              <a:avLst/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3" name="Google Shape;683;p23"/>
            <p:cNvSpPr/>
            <p:nvPr/>
          </p:nvSpPr>
          <p:spPr>
            <a:xfrm>
              <a:off x="10319903" y="140451"/>
              <a:ext cx="625931" cy="625931"/>
            </a:xfrm>
            <a:prstGeom prst="ellipse">
              <a:avLst/>
            </a:pr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4" name="Google Shape;684;p23"/>
            <p:cNvSpPr txBox="1"/>
            <p:nvPr/>
          </p:nvSpPr>
          <p:spPr>
            <a:xfrm>
              <a:off x="10411568" y="232116"/>
              <a:ext cx="442601" cy="4426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4275" tIns="24275" rIns="24275" bIns="242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fr-FR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7</a:t>
              </a:r>
              <a:endParaRPr/>
            </a:p>
          </p:txBody>
        </p:sp>
        <p:sp>
          <p:nvSpPr>
            <p:cNvPr id="685" name="Google Shape;685;p23"/>
            <p:cNvSpPr/>
            <p:nvPr/>
          </p:nvSpPr>
          <p:spPr>
            <a:xfrm>
              <a:off x="9891532" y="931983"/>
              <a:ext cx="1482673" cy="2467217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CCD3EA">
                <a:alpha val="8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6" name="Google Shape;686;p23"/>
            <p:cNvSpPr txBox="1"/>
            <p:nvPr/>
          </p:nvSpPr>
          <p:spPr>
            <a:xfrm>
              <a:off x="9891532" y="1228518"/>
              <a:ext cx="1482673" cy="217068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6950" tIns="165100" rIns="116950" bIns="16510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Arial"/>
                <a:buNone/>
              </a:pPr>
              <a:r>
                <a:rPr lang="fr-FR" sz="14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Collaborate with parents to identify and address any challenges impacting student motivation.</a:t>
              </a:r>
              <a:endParaRPr sz="1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1892</Words>
  <Application>Microsoft Office PowerPoint</Application>
  <PresentationFormat>Grand écran</PresentationFormat>
  <Paragraphs>284</Paragraphs>
  <Slides>18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18</vt:i4>
      </vt:variant>
    </vt:vector>
  </HeadingPairs>
  <TitlesOfParts>
    <vt:vector size="25" baseType="lpstr">
      <vt:lpstr>Quattrocento Sans</vt:lpstr>
      <vt:lpstr>Arial Black</vt:lpstr>
      <vt:lpstr>Calibri</vt:lpstr>
      <vt:lpstr>Arial</vt:lpstr>
      <vt:lpstr>Noto Sans Symbols</vt:lpstr>
      <vt:lpstr>Thème Office</vt:lpstr>
      <vt:lpstr>Thème Office</vt:lpstr>
      <vt:lpstr> I. Understanding Motivation  </vt:lpstr>
      <vt:lpstr> I. Understanding Motivation  </vt:lpstr>
      <vt:lpstr>I. UNDERSTANDING MOTIVATION </vt:lpstr>
      <vt:lpstr>II. Challenges in Remote and Blended Learning </vt:lpstr>
      <vt:lpstr>II. Challenges in Blended Learning </vt:lpstr>
      <vt:lpstr>II. Challenges in Blended Learning </vt:lpstr>
      <vt:lpstr>III. Strategies to Motivate Students </vt:lpstr>
      <vt:lpstr>III. Strategies to Motivate Students </vt:lpstr>
      <vt:lpstr>III. Strategies to Motivate Students </vt:lpstr>
      <vt:lpstr>III. Strategies to Motivate Students</vt:lpstr>
      <vt:lpstr>IV. Assessing and Adapting </vt:lpstr>
      <vt:lpstr>IV. Assessing and Adapting </vt:lpstr>
      <vt:lpstr>V. Teacher's Role in Motivating Students </vt:lpstr>
      <vt:lpstr>V. Teacher's Role in Motivating Students </vt:lpstr>
      <vt:lpstr>V. Teacher's Role in Motivating Students </vt:lpstr>
      <vt:lpstr>V. Teacher's Role in Motivating Students </vt:lpstr>
      <vt:lpstr>VI. Engaging Parents and Guardians </vt:lpstr>
      <vt:lpstr>VI. Involving Families in Blended Learning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HP</dc:creator>
  <cp:lastModifiedBy>HP</cp:lastModifiedBy>
  <cp:revision>2</cp:revision>
  <dcterms:created xsi:type="dcterms:W3CDTF">2023-11-03T00:47:43Z</dcterms:created>
  <dcterms:modified xsi:type="dcterms:W3CDTF">2026-08-21T10:44:46Z</dcterms:modified>
</cp:coreProperties>
</file>