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8" r:id="rId2"/>
    <p:sldId id="259" r:id="rId3"/>
    <p:sldId id="263" r:id="rId4"/>
    <p:sldId id="271" r:id="rId5"/>
    <p:sldId id="264" r:id="rId6"/>
    <p:sldId id="265"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5" autoAdjust="0"/>
    <p:restoredTop sz="94660"/>
  </p:normalViewPr>
  <p:slideViewPr>
    <p:cSldViewPr snapToGrid="0">
      <p:cViewPr varScale="1">
        <p:scale>
          <a:sx n="85" d="100"/>
          <a:sy n="85" d="100"/>
        </p:scale>
        <p:origin x="456"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56499D-69C9-42FB-BEF2-3F8BF6275976}" type="datetimeFigureOut">
              <a:rPr lang="fr-FR" smtClean="0"/>
              <a:t>22/08/2026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5588A-7149-4EB0-81C6-604198FD131F}" type="slidenum">
              <a:rPr lang="fr-FR" smtClean="0"/>
              <a:t>‹N°›</a:t>
            </a:fld>
            <a:endParaRPr lang="fr-FR"/>
          </a:p>
        </p:txBody>
      </p:sp>
    </p:spTree>
    <p:extLst>
      <p:ext uri="{BB962C8B-B14F-4D97-AF65-F5344CB8AC3E}">
        <p14:creationId xmlns:p14="http://schemas.microsoft.com/office/powerpoint/2010/main" val="3564597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8E24993-D6DF-4D9C-8CC8-136FDEC2FDAB}"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1396731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614A64E-BDBE-49D6-871B-0049900219AD}"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2401872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37AD4EFE-CEC7-43AE-8032-9D8BD76BB181}"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4109189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657CEEF-06AC-47F9-BCC2-2658EBDF069D}" type="datetime1">
              <a:rPr lang="fr-FR" smtClean="0">
                <a:solidFill>
                  <a:prstClr val="black">
                    <a:tint val="75000"/>
                  </a:prstClr>
                </a:solidFill>
              </a:rPr>
              <a:t>22/08/2026</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7" name="Slide Number Placeholder 6"/>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180926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A40A294-15CF-4201-A864-9CD7C4A4694A}" type="datetime1">
              <a:rPr lang="fr-FR" smtClean="0">
                <a:solidFill>
                  <a:prstClr val="black">
                    <a:tint val="75000"/>
                  </a:prstClr>
                </a:solidFill>
              </a:rPr>
              <a:t>22/08/2026</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9" name="Slide Number Placeholder 8"/>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804875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75F464E-EEEE-432D-A31D-FCEEBCEB553E}" type="datetime1">
              <a:rPr lang="fr-FR" smtClean="0">
                <a:solidFill>
                  <a:prstClr val="black">
                    <a:tint val="75000"/>
                  </a:prstClr>
                </a:solidFill>
              </a:rPr>
              <a:t>22/08/2026</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5" name="Slide Number Placeholder 4"/>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963792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BFA38-D79C-409E-9FAE-F39C8D1C17C9}" type="datetime1">
              <a:rPr lang="fr-FR" smtClean="0">
                <a:solidFill>
                  <a:prstClr val="black">
                    <a:tint val="75000"/>
                  </a:prstClr>
                </a:solidFill>
              </a:rPr>
              <a:t>22/08/2026</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4" name="Slide Number Placeholder 3"/>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3215674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65FDD23-5C04-4DAA-988E-B6FFCF3791FF}" type="datetime1">
              <a:rPr lang="fr-FR" smtClean="0">
                <a:solidFill>
                  <a:prstClr val="black">
                    <a:tint val="75000"/>
                  </a:prstClr>
                </a:solidFill>
              </a:rPr>
              <a:t>22/08/2026</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7" name="Slide Number Placeholder 6"/>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3740488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6AC5D7B-98F3-4B7E-8598-1DBE281B432B}" type="datetime1">
              <a:rPr lang="fr-FR" smtClean="0">
                <a:solidFill>
                  <a:prstClr val="black">
                    <a:tint val="75000"/>
                  </a:prstClr>
                </a:solidFill>
              </a:rPr>
              <a:t>22/08/2026</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7" name="Slide Number Placeholder 6"/>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36384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EE800A44-6E5E-4FE5-9A07-509DDC148168}"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385582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AACA1B43-CE55-4F30-BFD1-CCD9CA7CBB2A}"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endParaRPr lang="en-US" dirty="0">
              <a:solidFill>
                <a:srgbClr val="90C226">
                  <a:lumMod val="60000"/>
                  <a:lumOff val="40000"/>
                </a:srgbClr>
              </a:solidFill>
              <a:latin typeface="Arial"/>
            </a:endParaRPr>
          </a:p>
        </p:txBody>
      </p:sp>
    </p:spTree>
    <p:extLst>
      <p:ext uri="{BB962C8B-B14F-4D97-AF65-F5344CB8AC3E}">
        <p14:creationId xmlns:p14="http://schemas.microsoft.com/office/powerpoint/2010/main" val="902785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17850318-9DA3-4B15-81A9-AEC9349CC61F}"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83084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E688B4F2-679B-4CEA-8B8A-85F8EC70AE7F}"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1987019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4672E20D-26FA-4A4F-9A14-115E76CB9AA8}"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3711706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96EC3BD-7F9F-4E10-A0E3-EFE15E77331B}"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2152021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17D9B8A-8B4C-4146-8EF5-331258B4369E}"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12"/>
          </p:nvPr>
        </p:nvSpPr>
        <p:spPr/>
        <p:txBody>
          <a:body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1934155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8092C0E-F6E8-4835-937B-1FA254A48EDA}" type="datetime1">
              <a:rPr lang="fr-FR" smtClean="0">
                <a:solidFill>
                  <a:prstClr val="black">
                    <a:tint val="75000"/>
                  </a:prstClr>
                </a:solidFill>
              </a:rPr>
              <a:t>22/08/2026</a:t>
            </a:fld>
            <a:endParaRPr lang="fr-FR">
              <a:solidFill>
                <a:prstClr val="black">
                  <a:tint val="75000"/>
                </a:prstClr>
              </a:solidFill>
            </a:endParaRP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FR">
                <a:solidFill>
                  <a:prstClr val="black">
                    <a:tint val="75000"/>
                  </a:prstClr>
                </a:solidFill>
              </a:rPr>
              <a:t>Faire l’Ecole - Favoriser l’Inclusion et la Réussite à l’Ecole au Sénégal</a:t>
            </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827B74-4C9D-4B90-91BB-0B643A549A8A}" type="slidenum">
              <a:rPr lang="fr-FR" smtClean="0">
                <a:solidFill>
                  <a:srgbClr val="90C226"/>
                </a:solidFill>
              </a:rPr>
              <a:pPr/>
              <a:t>‹N°›</a:t>
            </a:fld>
            <a:endParaRPr lang="fr-FR">
              <a:solidFill>
                <a:srgbClr val="90C226"/>
              </a:solidFill>
            </a:endParaRPr>
          </a:p>
        </p:txBody>
      </p:sp>
    </p:spTree>
    <p:extLst>
      <p:ext uri="{BB962C8B-B14F-4D97-AF65-F5344CB8AC3E}">
        <p14:creationId xmlns:p14="http://schemas.microsoft.com/office/powerpoint/2010/main" val="3731320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54955" y="914400"/>
            <a:ext cx="8039149" cy="3958225"/>
          </a:xfrm>
          <a:solidFill>
            <a:schemeClr val="bg1"/>
          </a:solidFill>
        </p:spPr>
        <p:txBody>
          <a:bodyPr>
            <a:normAutofit/>
          </a:bodyPr>
          <a:lstStyle/>
          <a:p>
            <a:pPr algn="ctr"/>
            <a:br>
              <a:rPr lang="fr-FR" sz="5300" dirty="0">
                <a:solidFill>
                  <a:schemeClr val="tx1"/>
                </a:solidFill>
              </a:rPr>
            </a:br>
            <a:br>
              <a:rPr lang="fr-FR" sz="4400" b="1" dirty="0">
                <a:solidFill>
                  <a:schemeClr val="tx1"/>
                </a:solidFill>
                <a:latin typeface="Times New Roman" pitchFamily="18" charset="0"/>
                <a:cs typeface="Times New Roman" pitchFamily="18" charset="0"/>
              </a:rPr>
            </a:br>
            <a:r>
              <a:rPr lang="fr-FR" sz="4400" b="1" dirty="0">
                <a:solidFill>
                  <a:schemeClr val="tx1"/>
                </a:solidFill>
                <a:latin typeface="Times New Roman" pitchFamily="18" charset="0"/>
                <a:cs typeface="Times New Roman" pitchFamily="18" charset="0"/>
              </a:rPr>
              <a:t> Les fondements de l’éducation inclusive</a:t>
            </a:r>
            <a:br>
              <a:rPr lang="fr-FR" sz="4400" b="1" dirty="0">
                <a:solidFill>
                  <a:schemeClr val="tx1"/>
                </a:solidFill>
                <a:latin typeface="Times New Roman" pitchFamily="18" charset="0"/>
                <a:cs typeface="Times New Roman" pitchFamily="18" charset="0"/>
              </a:rPr>
            </a:br>
            <a:endParaRPr lang="fr-FR" sz="4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253807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43754" y="753035"/>
            <a:ext cx="9063318" cy="4770943"/>
          </a:xfrm>
          <a:solidFill>
            <a:schemeClr val="bg1"/>
          </a:solidFill>
        </p:spPr>
        <p:txBody>
          <a:bodyPr>
            <a:normAutofit/>
          </a:bodyPr>
          <a:lstStyle/>
          <a:p>
            <a:pPr marL="0" indent="0">
              <a:buNone/>
            </a:pPr>
            <a:r>
              <a:rPr lang="fr-FR" sz="4000" b="1" dirty="0">
                <a:solidFill>
                  <a:schemeClr val="tx1"/>
                </a:solidFill>
                <a:latin typeface="Times New Roman" pitchFamily="18" charset="0"/>
                <a:cs typeface="Times New Roman" pitchFamily="18" charset="0"/>
              </a:rPr>
              <a:t>Objectif : </a:t>
            </a:r>
          </a:p>
          <a:p>
            <a:pPr marL="0" indent="0" algn="just">
              <a:buNone/>
            </a:pPr>
            <a:r>
              <a:rPr lang="fr-FR" sz="4000" dirty="0">
                <a:solidFill>
                  <a:schemeClr val="tx1"/>
                </a:solidFill>
                <a:latin typeface="Times New Roman" pitchFamily="18" charset="0"/>
                <a:cs typeface="Times New Roman" pitchFamily="18" charset="0"/>
              </a:rPr>
              <a:t>S’approprier les fondements philosophiques et juridiques de la pédagogie inclusive.</a:t>
            </a:r>
            <a:r>
              <a:rPr lang="fr-FR" sz="4000" b="1" dirty="0">
                <a:latin typeface="Times New Roman" pitchFamily="18" charset="0"/>
                <a:cs typeface="Times New Roman" pitchFamily="18" charset="0"/>
              </a:rPr>
              <a:t> </a:t>
            </a:r>
            <a:endParaRPr lang="fr-FR" sz="4000" dirty="0">
              <a:solidFill>
                <a:schemeClr val="tx1"/>
              </a:solidFill>
              <a:latin typeface="Times New Roman" pitchFamily="18" charset="0"/>
              <a:cs typeface="Times New Roman" pitchFamily="18" charset="0"/>
            </a:endParaRPr>
          </a:p>
        </p:txBody>
      </p:sp>
      <p:sp>
        <p:nvSpPr>
          <p:cNvPr id="4" name="Rectangle 3"/>
          <p:cNvSpPr/>
          <p:nvPr/>
        </p:nvSpPr>
        <p:spPr>
          <a:xfrm>
            <a:off x="1140602" y="1908828"/>
            <a:ext cx="232756" cy="369332"/>
          </a:xfrm>
          <a:prstGeom prst="rect">
            <a:avLst/>
          </a:prstGeom>
        </p:spPr>
        <p:txBody>
          <a:bodyPr wrap="none">
            <a:spAutoFit/>
          </a:bodyPr>
          <a:lstStyle/>
          <a:p>
            <a:r>
              <a:rPr lang="fr-FR" b="1" dirty="0">
                <a:solidFill>
                  <a:prstClr val="black"/>
                </a:solidFill>
              </a:rPr>
              <a:t> </a:t>
            </a:r>
            <a:endParaRPr lang="fr-FR" dirty="0">
              <a:solidFill>
                <a:prstClr val="black"/>
              </a:solidFill>
            </a:endParaRPr>
          </a:p>
        </p:txBody>
      </p:sp>
    </p:spTree>
    <p:extLst>
      <p:ext uri="{BB962C8B-B14F-4D97-AF65-F5344CB8AC3E}">
        <p14:creationId xmlns:p14="http://schemas.microsoft.com/office/powerpoint/2010/main" val="179149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381000"/>
            <a:ext cx="8596668" cy="762000"/>
          </a:xfrm>
        </p:spPr>
        <p:txBody>
          <a:bodyPr/>
          <a:lstStyle/>
          <a:p>
            <a:pPr marL="857250" indent="-857250" algn="ctr">
              <a:buFont typeface="+mj-lt"/>
              <a:buAutoNum type="romanUcPeriod"/>
            </a:pPr>
            <a:r>
              <a:rPr lang="fr-SN" b="1" dirty="0">
                <a:solidFill>
                  <a:schemeClr val="tx1"/>
                </a:solidFill>
                <a:latin typeface="Times New Roman" pitchFamily="18" charset="0"/>
                <a:cs typeface="Times New Roman" pitchFamily="18" charset="0"/>
              </a:rPr>
              <a:t>Fondements philosophiques</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255495" y="1143000"/>
            <a:ext cx="9708776" cy="5096435"/>
          </a:xfrm>
        </p:spPr>
        <p:txBody>
          <a:bodyPr anchor="ctr">
            <a:noAutofit/>
          </a:bodyPr>
          <a:lstStyle/>
          <a:p>
            <a:pPr marL="0" indent="0" algn="just">
              <a:buNone/>
            </a:pPr>
            <a:r>
              <a:rPr lang="fr-SN" sz="2800" dirty="0"/>
              <a:t>L’inclusion est une question de valeur. Elle repose sur une croyance ferme qui découle d’un droit fondamental que tous les enfants sont sur le même pied et doivent être respectés et valorisés. Ainsi, toute société a besoin d’harmonie, d’équilibre, de sécurité pour se développer. Or, les personnes handicapées sans éducation ni formation constituent un groupe social vulnérable, marginalisé et exclu ; ce qui peut engendrer mécontentement, révolte et violence. Pour y remédier, il est nécessaire de les prendre en charge. En cela, l’éducation constitue un moyen efficace. </a:t>
            </a:r>
            <a:endParaRPr lang="fr-FR" sz="2800" dirty="0"/>
          </a:p>
        </p:txBody>
      </p:sp>
    </p:spTree>
    <p:extLst>
      <p:ext uri="{BB962C8B-B14F-4D97-AF65-F5344CB8AC3E}">
        <p14:creationId xmlns:p14="http://schemas.microsoft.com/office/powerpoint/2010/main" val="2213789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93315"/>
          </a:xfrm>
          <a:solidFill>
            <a:schemeClr val="accent2"/>
          </a:solidFill>
        </p:spPr>
        <p:txBody>
          <a:bodyPr/>
          <a:lstStyle/>
          <a:p>
            <a:r>
              <a:rPr lang="fr-SN" b="1" dirty="0">
                <a:solidFill>
                  <a:schemeClr val="tx1"/>
                </a:solidFill>
              </a:rPr>
              <a:t>Fondements philosophiques</a:t>
            </a:r>
            <a:endParaRPr lang="fr-FR" dirty="0"/>
          </a:p>
        </p:txBody>
      </p:sp>
      <p:sp>
        <p:nvSpPr>
          <p:cNvPr id="3" name="Espace réservé du contenu 2"/>
          <p:cNvSpPr>
            <a:spLocks noGrp="1"/>
          </p:cNvSpPr>
          <p:nvPr>
            <p:ph idx="1"/>
          </p:nvPr>
        </p:nvSpPr>
        <p:spPr/>
        <p:txBody>
          <a:bodyPr/>
          <a:lstStyle/>
          <a:p>
            <a:pPr marL="0" indent="0" algn="just">
              <a:buNone/>
            </a:pPr>
            <a:r>
              <a:rPr lang="fr-SN" sz="2000" dirty="0">
                <a:latin typeface="Times New Roman" pitchFamily="18" charset="0"/>
                <a:cs typeface="Times New Roman" pitchFamily="18" charset="0"/>
              </a:rPr>
              <a:t>En effet, l’éducation inclusive offre aux enfants en situation de handicap et ceux qui ne le sont pas, la possibilité de s’intégrer harmonieusement, de s’accepter avec leurs différences, de se comprendre, de tisser entre eux des relations d’amitié, et cela, dès l’enfance pour pouvoir créer une société avec moins de préjugés, de discrimination et de violence.</a:t>
            </a:r>
          </a:p>
          <a:p>
            <a:pPr marL="0" indent="0" algn="just">
              <a:buNone/>
            </a:pPr>
            <a:r>
              <a:rPr lang="fr-SN" sz="2000" dirty="0">
                <a:latin typeface="Times New Roman" pitchFamily="18" charset="0"/>
                <a:cs typeface="Times New Roman" pitchFamily="18" charset="0"/>
              </a:rPr>
              <a:t>En effet, l’école ne peut plus être «indifférente aux différences». Elle doit prendre en compte que « bien apprendre » n’est pas un don de nature mais « s’apprend », selon des processus de moins en moins mystérieux. Il faut remplacer l’objectif d’élitisme par celui d’une école inclusive. En effet, l’école ne passe pas à côté de sa mission quand elle développe des </a:t>
            </a:r>
            <a:r>
              <a:rPr lang="fr-SN" sz="2000" b="1" dirty="0">
                <a:solidFill>
                  <a:srgbClr val="000000"/>
                </a:solidFill>
                <a:latin typeface="Times New Roman" panose="02020603050405020304" pitchFamily="18" charset="0"/>
                <a:cs typeface="Times New Roman" pitchFamily="18" charset="0"/>
              </a:rPr>
              <a:t>SAVOIRS NÉCESSAIRES À LA VIE EN SOCIETE</a:t>
            </a:r>
            <a:r>
              <a:rPr lang="fr-SN" sz="2000" dirty="0">
                <a:solidFill>
                  <a:srgbClr val="000000"/>
                </a:solidFill>
                <a:latin typeface="Times New Roman" panose="02020603050405020304" pitchFamily="18" charset="0"/>
                <a:cs typeface="Times New Roman" pitchFamily="18" charset="0"/>
              </a:rPr>
              <a:t>. </a:t>
            </a:r>
            <a:endParaRPr lang="fr-FR" sz="2000" dirty="0">
              <a:latin typeface="Times New Roman" pitchFamily="18" charset="0"/>
              <a:cs typeface="Times New Roman" pitchFamily="18" charset="0"/>
            </a:endParaRPr>
          </a:p>
          <a:p>
            <a:endParaRPr lang="fr-FR" dirty="0"/>
          </a:p>
        </p:txBody>
      </p:sp>
    </p:spTree>
    <p:extLst>
      <p:ext uri="{BB962C8B-B14F-4D97-AF65-F5344CB8AC3E}">
        <p14:creationId xmlns:p14="http://schemas.microsoft.com/office/powerpoint/2010/main" val="1849285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381000"/>
            <a:ext cx="8596668" cy="762000"/>
          </a:xfrm>
        </p:spPr>
        <p:txBody>
          <a:bodyPr>
            <a:normAutofit/>
          </a:bodyPr>
          <a:lstStyle/>
          <a:p>
            <a:pPr marL="857250" indent="-857250" algn="ctr">
              <a:buFont typeface="+mj-lt"/>
              <a:buAutoNum type="romanUcPeriod"/>
            </a:pPr>
            <a:r>
              <a:rPr lang="fr-SN" b="1" dirty="0">
                <a:solidFill>
                  <a:schemeClr val="tx1"/>
                </a:solidFill>
              </a:rPr>
              <a:t>Fondements philosophiques (suite)</a:t>
            </a:r>
            <a:endParaRPr lang="fr-FR" dirty="0"/>
          </a:p>
        </p:txBody>
      </p:sp>
      <p:sp>
        <p:nvSpPr>
          <p:cNvPr id="3" name="Espace réservé du contenu 2"/>
          <p:cNvSpPr>
            <a:spLocks noGrp="1"/>
          </p:cNvSpPr>
          <p:nvPr>
            <p:ph idx="1"/>
          </p:nvPr>
        </p:nvSpPr>
        <p:spPr>
          <a:xfrm>
            <a:off x="255495" y="1143000"/>
            <a:ext cx="9708776" cy="5096435"/>
          </a:xfrm>
        </p:spPr>
        <p:txBody>
          <a:bodyPr anchor="ctr">
            <a:noAutofit/>
          </a:bodyPr>
          <a:lstStyle/>
          <a:p>
            <a:pPr marL="400050" lvl="1" indent="0" algn="just">
              <a:buNone/>
            </a:pPr>
            <a:r>
              <a:rPr lang="fr-SN" sz="2400" dirty="0">
                <a:solidFill>
                  <a:srgbClr val="000000"/>
                </a:solidFill>
                <a:latin typeface="Times New Roman" panose="02020603050405020304" pitchFamily="18" charset="0"/>
                <a:cs typeface="Times New Roman" pitchFamily="18" charset="0"/>
              </a:rPr>
              <a:t>Instance de socialisation par excellence, l’école doit développer des compétences sociales et civiques à tous les niveaux du cursus pour favoriser la prise de responsabilités, la capacité à travailler en équipe et la participation à la vie sociale en dehors de l’école.</a:t>
            </a:r>
          </a:p>
          <a:p>
            <a:pPr marL="400050" lvl="1" indent="0" algn="just">
              <a:buNone/>
            </a:pPr>
            <a:r>
              <a:rPr lang="fr-SN" sz="2400" dirty="0">
                <a:solidFill>
                  <a:srgbClr val="000000"/>
                </a:solidFill>
                <a:latin typeface="Times New Roman" panose="02020603050405020304" pitchFamily="18" charset="0"/>
                <a:cs typeface="Times New Roman" pitchFamily="18" charset="0"/>
              </a:rPr>
              <a:t>De même, l’école ne passe pas non plus à côté de sa mission quand elle se préoccupe de diffuser des savoirs qui ont l’ambition de contribuer à assurer les conditions élémentaires de la vie, c’est-à-dire des </a:t>
            </a:r>
            <a:r>
              <a:rPr lang="fr-SN" sz="2400" b="1" dirty="0">
                <a:solidFill>
                  <a:srgbClr val="000000"/>
                </a:solidFill>
                <a:latin typeface="Times New Roman" panose="02020603050405020304" pitchFamily="18" charset="0"/>
                <a:cs typeface="Times New Roman" pitchFamily="18" charset="0"/>
              </a:rPr>
              <a:t>savoirs nécessaires au quotidien de chacun</a:t>
            </a:r>
            <a:r>
              <a:rPr lang="fr-SN" sz="2400" dirty="0">
                <a:solidFill>
                  <a:srgbClr val="000000"/>
                </a:solidFill>
                <a:latin typeface="Times New Roman" panose="02020603050405020304" pitchFamily="18" charset="0"/>
                <a:cs typeface="Times New Roman" pitchFamily="18" charset="0"/>
              </a:rPr>
              <a:t>.</a:t>
            </a:r>
          </a:p>
          <a:p>
            <a:pPr marL="400050" lvl="1" indent="0" algn="just">
              <a:buNone/>
            </a:pPr>
            <a:r>
              <a:rPr lang="fr-SN" sz="2400" dirty="0">
                <a:solidFill>
                  <a:srgbClr val="000000"/>
                </a:solidFill>
                <a:latin typeface="Times New Roman" panose="02020603050405020304" pitchFamily="18" charset="0"/>
                <a:cs typeface="Times New Roman" pitchFamily="18" charset="0"/>
              </a:rPr>
              <a:t>L’école ne doit plus continuer à développer uniquement le « lire, écrire et calculer ». Elle doit aussi développer le « vivre ensemble » et l’autonomie. Ainsi, tous les apprenants, qu’ils soient handicapés ou non, doivent pouvoir tirer un bénéfice de l’école. </a:t>
            </a:r>
            <a:endParaRPr lang="fr-FR" dirty="0">
              <a:latin typeface="Times New Roman" pitchFamily="18" charset="0"/>
              <a:cs typeface="Times New Roman" pitchFamily="18" charset="0"/>
            </a:endParaRPr>
          </a:p>
        </p:txBody>
      </p:sp>
    </p:spTree>
    <p:extLst>
      <p:ext uri="{BB962C8B-B14F-4D97-AF65-F5344CB8AC3E}">
        <p14:creationId xmlns:p14="http://schemas.microsoft.com/office/powerpoint/2010/main" val="395194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9075" y="365489"/>
            <a:ext cx="9461748" cy="762000"/>
          </a:xfrm>
        </p:spPr>
        <p:txBody>
          <a:bodyPr>
            <a:normAutofit/>
          </a:bodyPr>
          <a:lstStyle/>
          <a:p>
            <a:pPr marL="857250" indent="-857250" algn="ctr">
              <a:buFont typeface="+mj-lt"/>
              <a:buAutoNum type="romanUcPeriod" startAt="2"/>
            </a:pPr>
            <a:r>
              <a:rPr lang="fr-SN" sz="2800" b="1" dirty="0">
                <a:solidFill>
                  <a:schemeClr val="tx1"/>
                </a:solidFill>
                <a:latin typeface="Times New Roman" pitchFamily="18" charset="0"/>
                <a:cs typeface="Times New Roman" pitchFamily="18" charset="0"/>
              </a:rPr>
              <a:t>Fondements Juridiques au niveau </a:t>
            </a:r>
            <a:r>
              <a:rPr lang="fr-SN" sz="2800" b="1" dirty="0">
                <a:solidFill>
                  <a:srgbClr val="000000"/>
                </a:solidFill>
                <a:latin typeface="Times New Roman" panose="02020603050405020304" pitchFamily="18" charset="0"/>
                <a:cs typeface="Times New Roman" pitchFamily="18" charset="0"/>
              </a:rPr>
              <a:t>international</a:t>
            </a:r>
            <a:r>
              <a:rPr lang="fr-SN" sz="2800" b="1" dirty="0">
                <a:solidFill>
                  <a:srgbClr val="000000"/>
                </a:solidFill>
                <a:latin typeface="Times New Roman" panose="02020603050405020304" pitchFamily="18" charset="0"/>
              </a:rPr>
              <a:t>: </a:t>
            </a:r>
            <a:endParaRPr lang="fr-FR" sz="2800" dirty="0"/>
          </a:p>
        </p:txBody>
      </p:sp>
      <p:sp>
        <p:nvSpPr>
          <p:cNvPr id="3" name="Espace réservé du contenu 2"/>
          <p:cNvSpPr>
            <a:spLocks noGrp="1"/>
          </p:cNvSpPr>
          <p:nvPr>
            <p:ph idx="1"/>
          </p:nvPr>
        </p:nvSpPr>
        <p:spPr>
          <a:xfrm>
            <a:off x="322729" y="1127489"/>
            <a:ext cx="10063381" cy="4913873"/>
          </a:xfrm>
        </p:spPr>
        <p:txBody>
          <a:bodyPr anchor="ctr">
            <a:noAutofit/>
          </a:bodyPr>
          <a:lstStyle/>
          <a:p>
            <a:pPr marL="0" indent="0">
              <a:spcBef>
                <a:spcPts val="0"/>
              </a:spcBef>
              <a:buNone/>
            </a:pPr>
            <a:r>
              <a:rPr lang="fr-SN" sz="2400" dirty="0">
                <a:solidFill>
                  <a:srgbClr val="000000"/>
                </a:solidFill>
                <a:latin typeface="Times New Roman" panose="02020603050405020304" pitchFamily="18" charset="0"/>
                <a:cs typeface="Times New Roman" pitchFamily="18" charset="0"/>
              </a:rPr>
              <a:t>les textes suivants renvoient au droit à l’éducation :</a:t>
            </a:r>
            <a:br>
              <a:rPr lang="fr-SN" sz="2400" dirty="0">
                <a:solidFill>
                  <a:srgbClr val="000000"/>
                </a:solidFill>
                <a:latin typeface="Times New Roman" panose="02020603050405020304" pitchFamily="18" charset="0"/>
                <a:cs typeface="Times New Roman" pitchFamily="18" charset="0"/>
              </a:rPr>
            </a:br>
            <a:r>
              <a:rPr lang="fr-SN" sz="2400" dirty="0">
                <a:solidFill>
                  <a:srgbClr val="000000"/>
                </a:solidFill>
                <a:latin typeface="Times New Roman" panose="02020603050405020304" pitchFamily="18" charset="0"/>
                <a:cs typeface="Times New Roman" pitchFamily="18" charset="0"/>
              </a:rPr>
              <a:t> Déclaration Universelle des Droits humains, article 26, 12 Décembre 1948,</a:t>
            </a:r>
            <a:br>
              <a:rPr lang="fr-SN" sz="2400" dirty="0">
                <a:solidFill>
                  <a:srgbClr val="000000"/>
                </a:solidFill>
                <a:latin typeface="Times New Roman" panose="02020603050405020304" pitchFamily="18" charset="0"/>
                <a:cs typeface="Times New Roman" pitchFamily="18" charset="0"/>
              </a:rPr>
            </a:br>
            <a:r>
              <a:rPr lang="fr-SN" sz="2400" dirty="0">
                <a:solidFill>
                  <a:srgbClr val="000000"/>
                </a:solidFill>
                <a:latin typeface="Times New Roman" panose="02020603050405020304" pitchFamily="18" charset="0"/>
                <a:cs typeface="Times New Roman" pitchFamily="18" charset="0"/>
              </a:rPr>
              <a:t> La Convention concernant la lutte contre la discrimination dans le domaine de</a:t>
            </a:r>
            <a:br>
              <a:rPr lang="fr-SN" sz="2400" dirty="0">
                <a:solidFill>
                  <a:srgbClr val="000000"/>
                </a:solidFill>
                <a:latin typeface="Times New Roman" panose="02020603050405020304" pitchFamily="18" charset="0"/>
                <a:cs typeface="Times New Roman" pitchFamily="18" charset="0"/>
              </a:rPr>
            </a:br>
            <a:r>
              <a:rPr lang="fr-SN" sz="2400" dirty="0">
                <a:solidFill>
                  <a:srgbClr val="000000"/>
                </a:solidFill>
                <a:latin typeface="Times New Roman" panose="02020603050405020304" pitchFamily="18" charset="0"/>
                <a:cs typeface="Times New Roman" pitchFamily="18" charset="0"/>
              </a:rPr>
              <a:t>l’enseignement adoptée à Paris, le 14 décembre 1960 ; ratifiée par la loi n° 67-34 du 30 juin 1967,</a:t>
            </a:r>
            <a:br>
              <a:rPr lang="fr-SN" sz="2400" dirty="0">
                <a:solidFill>
                  <a:srgbClr val="000000"/>
                </a:solidFill>
                <a:latin typeface="Times New Roman" panose="02020603050405020304" pitchFamily="18" charset="0"/>
                <a:cs typeface="Times New Roman" pitchFamily="18" charset="0"/>
              </a:rPr>
            </a:br>
            <a:r>
              <a:rPr lang="fr-SN" sz="2400" dirty="0">
                <a:solidFill>
                  <a:srgbClr val="000000"/>
                </a:solidFill>
                <a:latin typeface="Times New Roman" panose="02020603050405020304" pitchFamily="18" charset="0"/>
                <a:cs typeface="Times New Roman" pitchFamily="18" charset="0"/>
              </a:rPr>
              <a:t> La Convention relative aux Droits de l’Enfant adoptée par les Nations Unies le 20 Novembre 1989,</a:t>
            </a:r>
            <a:r>
              <a:rPr lang="fr-SN" sz="2400" dirty="0">
                <a:latin typeface="Times New Roman" pitchFamily="18" charset="0"/>
                <a:cs typeface="Times New Roman" pitchFamily="18" charset="0"/>
              </a:rPr>
              <a:t> </a:t>
            </a:r>
            <a:br>
              <a:rPr lang="fr-SN" sz="2400" dirty="0">
                <a:latin typeface="Times New Roman" pitchFamily="18" charset="0"/>
                <a:cs typeface="Times New Roman" pitchFamily="18" charset="0"/>
              </a:rPr>
            </a:br>
            <a:r>
              <a:rPr lang="fr-SN" sz="2400" dirty="0">
                <a:latin typeface="Times New Roman" pitchFamily="18" charset="0"/>
                <a:cs typeface="Times New Roman" pitchFamily="18" charset="0"/>
              </a:rPr>
              <a:t>la Charte Africaine des Droits et du Bien- être de l’Enfant par la 26ème Conférence des </a:t>
            </a:r>
            <a:br>
              <a:rPr lang="fr-SN" sz="2400" dirty="0">
                <a:latin typeface="Times New Roman" pitchFamily="18" charset="0"/>
                <a:cs typeface="Times New Roman" pitchFamily="18" charset="0"/>
              </a:rPr>
            </a:br>
            <a:r>
              <a:rPr lang="fr-SN" sz="2400" dirty="0">
                <a:latin typeface="Times New Roman" pitchFamily="18" charset="0"/>
                <a:cs typeface="Times New Roman" pitchFamily="18" charset="0"/>
              </a:rPr>
              <a:t>Chefs d’État et de Gouvernement de l’OUA (aujourd’hui UA) à Addis-Abeba, Éthiopie (1990),</a:t>
            </a:r>
            <a:br>
              <a:rPr lang="fr-SN" sz="2400" dirty="0">
                <a:latin typeface="Times New Roman" pitchFamily="18" charset="0"/>
                <a:cs typeface="Times New Roman" pitchFamily="18" charset="0"/>
              </a:rPr>
            </a:br>
            <a:r>
              <a:rPr lang="fr-SN" sz="2400" dirty="0">
                <a:latin typeface="Times New Roman" pitchFamily="18" charset="0"/>
                <a:cs typeface="Times New Roman" pitchFamily="18" charset="0"/>
              </a:rPr>
              <a:t> La Conférence mondiale sur l’éducation pour tous (EPT) en 1990 à </a:t>
            </a:r>
            <a:r>
              <a:rPr lang="fr-SN" sz="2400" dirty="0" err="1">
                <a:latin typeface="Times New Roman" pitchFamily="18" charset="0"/>
                <a:cs typeface="Times New Roman" pitchFamily="18" charset="0"/>
              </a:rPr>
              <a:t>Jomtien</a:t>
            </a:r>
            <a:r>
              <a:rPr lang="fr-SN" sz="2400" dirty="0">
                <a:latin typeface="Times New Roman" pitchFamily="18" charset="0"/>
                <a:cs typeface="Times New Roman" pitchFamily="18" charset="0"/>
              </a:rPr>
              <a:t> (Thaïlande),</a:t>
            </a:r>
            <a:br>
              <a:rPr lang="fr-SN" sz="2400" dirty="0">
                <a:latin typeface="Times New Roman" pitchFamily="18" charset="0"/>
                <a:cs typeface="Times New Roman" pitchFamily="18" charset="0"/>
              </a:rPr>
            </a:br>
            <a:endParaRPr lang="fr-FR" sz="2400" dirty="0">
              <a:latin typeface="Times New Roman" pitchFamily="18" charset="0"/>
              <a:cs typeface="Times New Roman" pitchFamily="18" charset="0"/>
            </a:endParaRPr>
          </a:p>
        </p:txBody>
      </p:sp>
    </p:spTree>
    <p:extLst>
      <p:ext uri="{BB962C8B-B14F-4D97-AF65-F5344CB8AC3E}">
        <p14:creationId xmlns:p14="http://schemas.microsoft.com/office/powerpoint/2010/main" val="2290587532"/>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 1_FONDEMENTS DE L'EDUCATION INCLUSIVE</Template>
  <TotalTime>522</TotalTime>
  <Words>555</Words>
  <Application>Microsoft Office PowerPoint</Application>
  <PresentationFormat>Grand écran</PresentationFormat>
  <Paragraphs>15</Paragraphs>
  <Slides>6</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6</vt:i4>
      </vt:variant>
    </vt:vector>
  </HeadingPairs>
  <TitlesOfParts>
    <vt:vector size="12" baseType="lpstr">
      <vt:lpstr>Arial</vt:lpstr>
      <vt:lpstr>Calibri</vt:lpstr>
      <vt:lpstr>Times New Roman</vt:lpstr>
      <vt:lpstr>Trebuchet MS</vt:lpstr>
      <vt:lpstr>Wingdings 3</vt:lpstr>
      <vt:lpstr>Facette</vt:lpstr>
      <vt:lpstr>   Les fondements de l’éducation inclusive </vt:lpstr>
      <vt:lpstr>Présentation PowerPoint</vt:lpstr>
      <vt:lpstr>Fondements philosophiques</vt:lpstr>
      <vt:lpstr>Fondements philosophiques</vt:lpstr>
      <vt:lpstr>Fondements philosophiques (suite)</vt:lpstr>
      <vt:lpstr>Fondements Juridiques au niveau international: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Kaolack, du 22 au 24 août 2022</dc:title>
  <dc:creator>Compte Microsoft</dc:creator>
  <cp:lastModifiedBy>HP</cp:lastModifiedBy>
  <cp:revision>42</cp:revision>
  <dcterms:created xsi:type="dcterms:W3CDTF">2022-08-25T09:09:15Z</dcterms:created>
  <dcterms:modified xsi:type="dcterms:W3CDTF">2026-08-22T12:14:15Z</dcterms:modified>
</cp:coreProperties>
</file>